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bookmarkIdSeed="4">
  <p:sldMasterIdLst>
    <p:sldMasterId id="2147483648" r:id="rId1"/>
  </p:sldMasterIdLst>
  <p:notesMasterIdLst>
    <p:notesMasterId r:id="rId19"/>
  </p:notesMasterIdLst>
  <p:sldIdLst>
    <p:sldId id="553" r:id="rId2"/>
    <p:sldId id="542" r:id="rId3"/>
    <p:sldId id="555" r:id="rId4"/>
    <p:sldId id="556" r:id="rId5"/>
    <p:sldId id="552" r:id="rId6"/>
    <p:sldId id="557" r:id="rId7"/>
    <p:sldId id="540" r:id="rId8"/>
    <p:sldId id="543" r:id="rId9"/>
    <p:sldId id="545" r:id="rId10"/>
    <p:sldId id="544" r:id="rId11"/>
    <p:sldId id="546" r:id="rId12"/>
    <p:sldId id="547" r:id="rId13"/>
    <p:sldId id="550" r:id="rId14"/>
    <p:sldId id="538" r:id="rId15"/>
    <p:sldId id="548" r:id="rId16"/>
    <p:sldId id="539" r:id="rId17"/>
    <p:sldId id="554" r:id="rId18"/>
  </p:sldIdLst>
  <p:sldSz cx="10693400" cy="7561263"/>
  <p:notesSz cx="6692900" cy="9867900"/>
  <p:defaultTextStyle>
    <a:defPPr>
      <a:defRPr lang="ru-RU"/>
    </a:defPPr>
    <a:lvl1pPr marL="0" algn="l" defTabSz="1042688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1pPr>
    <a:lvl2pPr marL="521344" algn="l" defTabSz="1042688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2pPr>
    <a:lvl3pPr marL="1042688" algn="l" defTabSz="1042688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3pPr>
    <a:lvl4pPr marL="1564032" algn="l" defTabSz="1042688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4pPr>
    <a:lvl5pPr marL="2085376" algn="l" defTabSz="1042688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5pPr>
    <a:lvl6pPr marL="2606719" algn="l" defTabSz="1042688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6pPr>
    <a:lvl7pPr marL="3128064" algn="l" defTabSz="1042688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7pPr>
    <a:lvl8pPr marL="3649408" algn="l" defTabSz="1042688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8pPr>
    <a:lvl9pPr marL="4170751" algn="l" defTabSz="1042688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382">
          <p15:clr>
            <a:srgbClr val="A4A3A4"/>
          </p15:clr>
        </p15:guide>
        <p15:guide id="2" orient="horz" pos="1116">
          <p15:clr>
            <a:srgbClr val="A4A3A4"/>
          </p15:clr>
        </p15:guide>
        <p15:guide id="3" orient="horz" pos="348">
          <p15:clr>
            <a:srgbClr val="A4A3A4"/>
          </p15:clr>
        </p15:guide>
        <p15:guide id="4" orient="horz" pos="4470">
          <p15:clr>
            <a:srgbClr val="A4A3A4"/>
          </p15:clr>
        </p15:guide>
        <p15:guide id="5" pos="3368">
          <p15:clr>
            <a:srgbClr val="A4A3A4"/>
          </p15:clr>
        </p15:guide>
        <p15:guide id="6" pos="828">
          <p15:clr>
            <a:srgbClr val="A4A3A4"/>
          </p15:clr>
        </p15:guide>
        <p15:guide id="7" pos="1824">
          <p15:clr>
            <a:srgbClr val="A4A3A4"/>
          </p15:clr>
        </p15:guide>
        <p15:guide id="8" pos="6011">
          <p15:clr>
            <a:srgbClr val="A4A3A4"/>
          </p15:clr>
        </p15:guide>
        <p15:guide id="9" pos="6457">
          <p15:clr>
            <a:srgbClr val="A4A3A4"/>
          </p15:clr>
        </p15:guide>
        <p15:guide id="10" pos="606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3108" userDrawn="1">
          <p15:clr>
            <a:srgbClr val="A4A3A4"/>
          </p15:clr>
        </p15:guide>
        <p15:guide id="2" pos="2116" userDrawn="1">
          <p15:clr>
            <a:srgbClr val="A4A3A4"/>
          </p15:clr>
        </p15:guide>
        <p15:guide id="3" pos="2108">
          <p15:clr>
            <a:srgbClr val="A4A3A4"/>
          </p15:clr>
        </p15:guide>
        <p15:guide id="4" pos="212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DD0FA"/>
    <a:srgbClr val="035DC9"/>
    <a:srgbClr val="0066CC"/>
    <a:srgbClr val="6591C4"/>
    <a:srgbClr val="C0504D"/>
    <a:srgbClr val="0072BD"/>
    <a:srgbClr val="C0CBCE"/>
    <a:srgbClr val="3381FF"/>
    <a:srgbClr val="EEEEEE"/>
    <a:srgbClr val="E8E8E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69012ECD-51FC-41F1-AA8D-1B2483CD663E}" styleName="Светлый стиль 2 - акцент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69CF1AB2-1976-4502-BF36-3FF5EA218861}" styleName="Средний стиль 4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6E25E649-3F16-4E02-A733-19D2CDBF48F0}" styleName="Средний стиль 3 - акцент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Средний стиль 1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BC89EF96-8CEA-46FF-86C4-4CE0E7609802}" styleName="Светлый стиль 3 -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3B4B98B0-60AC-42C2-AFA5-B58CD77FA1E5}" styleName="Светлый стиль 1 -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D113A9D2-9D6B-4929-AA2D-F23B5EE8CBE7}" styleName="Стиль из темы 2 - акцент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2A488322-F2BA-4B5B-9748-0D474271808F}" styleName="Средний стиль 3 - акцент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E9639D4-E3E2-4D34-9284-5A2195B3D0D7}" styleName="Светлый стиль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616DA210-FB5B-4158-B5E0-FEB733F419BA}" styleName="Светлый стиль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8EC20E35-A176-4012-BC5E-935CFFF8708E}" styleName="Средний стиль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E8034E78-7F5D-4C2E-B375-FC64B27BC917}" styleName="Темный стиль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9D7B26C5-4107-4FEC-AEDC-1716B250A1EF}" styleName="Светлый стиль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237" autoAdjust="0"/>
    <p:restoredTop sz="93838" autoAdjust="0"/>
  </p:normalViewPr>
  <p:slideViewPr>
    <p:cSldViewPr showGuides="1">
      <p:cViewPr>
        <p:scale>
          <a:sx n="80" d="100"/>
          <a:sy n="80" d="100"/>
        </p:scale>
        <p:origin x="-1362" y="-72"/>
      </p:cViewPr>
      <p:guideLst>
        <p:guide orient="horz" pos="2382"/>
        <p:guide orient="horz" pos="1116"/>
        <p:guide orient="horz" pos="348"/>
        <p:guide orient="horz" pos="4470"/>
        <p:guide pos="3368"/>
        <p:guide pos="828"/>
        <p:guide pos="1824"/>
        <p:guide pos="6011"/>
        <p:guide pos="6457"/>
        <p:guide pos="606"/>
      </p:guideLst>
    </p:cSldViewPr>
  </p:slideViewPr>
  <p:outlineViewPr>
    <p:cViewPr>
      <p:scale>
        <a:sx n="33" d="100"/>
        <a:sy n="33" d="100"/>
      </p:scale>
      <p:origin x="0" y="132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2" d="100"/>
          <a:sy n="52" d="100"/>
        </p:scale>
        <p:origin x="-1932" y="-96"/>
      </p:cViewPr>
      <p:guideLst>
        <p:guide orient="horz" pos="3108"/>
        <p:guide pos="2108"/>
        <p:guide pos="2100"/>
        <p:guide pos="211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3_1">
  <dgm:title val=""/>
  <dgm:desc val=""/>
  <dgm:catLst>
    <dgm:cat type="accent3" pri="11100"/>
  </dgm:catLst>
  <dgm:styleLbl name="node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3">
        <a:alpha val="4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28E5E94-4814-4759-8C52-50A6CCAEDB77}" type="doc">
      <dgm:prSet loTypeId="urn:microsoft.com/office/officeart/2005/8/layout/list1" loCatId="list" qsTypeId="urn:microsoft.com/office/officeart/2005/8/quickstyle/simple2" qsCatId="simple" csTypeId="urn:microsoft.com/office/officeart/2005/8/colors/accent3_1" csCatId="accent3" phldr="1"/>
      <dgm:spPr/>
      <dgm:t>
        <a:bodyPr/>
        <a:lstStyle/>
        <a:p>
          <a:endParaRPr lang="ru-RU"/>
        </a:p>
      </dgm:t>
    </dgm:pt>
    <dgm:pt modelId="{6A47B5CB-4BB0-4741-B0AE-7A79E3F847CC}">
      <dgm:prSet phldrT="[Текст]" custT="1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>
        <a:solidFill>
          <a:schemeClr val="accent1">
            <a:lumMod val="20000"/>
            <a:lumOff val="80000"/>
            <a:alpha val="41000"/>
          </a:schemeClr>
        </a:solidFill>
        <a:ln w="3175"/>
      </dgm:spPr>
      <dgm:t>
        <a:bodyPr/>
        <a:lstStyle/>
        <a:p>
          <a:pPr algn="just">
            <a:lnSpc>
              <a:spcPct val="100000"/>
            </a:lnSpc>
            <a:spcAft>
              <a:spcPts val="0"/>
            </a:spcAft>
          </a:pPr>
          <a:r>
            <a:rPr kumimoji="0" lang="ru-RU" sz="1800" b="1" i="0" u="none" strike="noStrike" cap="none" spc="-2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Утвержден расчет по страховым взносам</a:t>
          </a:r>
          <a:r>
            <a:rPr kumimoji="0" lang="ru-RU" sz="1800" b="0" i="0" u="none" strike="noStrike" cap="none" spc="-2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kumimoji="0" lang="ru-RU" sz="1800" b="0" i="0" u="none" strike="noStrike" cap="none" spc="-2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rPr>
            <a:t>порядок его заполнения и формат его представления. Приказ ФНС России от 10.10.2016 № ММВ-7-11/551@ </a:t>
          </a:r>
        </a:p>
        <a:p>
          <a:pPr algn="just">
            <a:lnSpc>
              <a:spcPct val="100000"/>
            </a:lnSpc>
            <a:spcAft>
              <a:spcPts val="0"/>
            </a:spcAft>
          </a:pPr>
          <a:r>
            <a:rPr kumimoji="0" lang="ru-RU" sz="1800" b="0" i="0" u="none" strike="noStrike" cap="none" spc="-2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rPr>
            <a:t>(</a:t>
          </a:r>
          <a:r>
            <a:rPr lang="ru-RU" sz="1800" b="0" i="0" u="none" strike="noStrike" baseline="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Зарегистрирован в Минюсте России 26 октября 2016 г. № 44141).</a:t>
          </a:r>
          <a:endParaRPr lang="ru-RU" sz="1800" b="0" i="0" dirty="0">
            <a:latin typeface="Calibri Light" charset="0"/>
            <a:ea typeface="Calibri Light" charset="0"/>
            <a:cs typeface="Calibri Light" charset="0"/>
          </a:endParaRPr>
        </a:p>
      </dgm:t>
    </dgm:pt>
    <dgm:pt modelId="{A35ACFCD-73D6-4AA7-AF0E-B9764148385C}" type="parTrans" cxnId="{2436EECB-CE21-4E59-B374-EB330C2A67E0}">
      <dgm:prSet/>
      <dgm:spPr/>
      <dgm:t>
        <a:bodyPr/>
        <a:lstStyle/>
        <a:p>
          <a:endParaRPr lang="ru-RU" sz="1800" b="0" i="0">
            <a:latin typeface="Calibri Light" charset="0"/>
            <a:ea typeface="Calibri Light" charset="0"/>
            <a:cs typeface="Calibri Light" charset="0"/>
          </a:endParaRPr>
        </a:p>
      </dgm:t>
    </dgm:pt>
    <dgm:pt modelId="{6D00AE1C-FBD3-4EC0-8037-7C2AA53121CA}" type="sibTrans" cxnId="{2436EECB-CE21-4E59-B374-EB330C2A67E0}">
      <dgm:prSet/>
      <dgm:spPr/>
      <dgm:t>
        <a:bodyPr/>
        <a:lstStyle/>
        <a:p>
          <a:endParaRPr lang="ru-RU" sz="1800" b="0" i="0">
            <a:latin typeface="Calibri Light" charset="0"/>
            <a:ea typeface="Calibri Light" charset="0"/>
            <a:cs typeface="Calibri Light" charset="0"/>
          </a:endParaRPr>
        </a:p>
      </dgm:t>
    </dgm:pt>
    <dgm:pt modelId="{1D75CCC0-6F2A-4988-8863-B2AAA33968CD}">
      <dgm:prSet phldrT="[Текст]" custT="1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>
        <a:solidFill>
          <a:schemeClr val="accent1">
            <a:lumMod val="20000"/>
            <a:lumOff val="80000"/>
            <a:alpha val="41000"/>
          </a:schemeClr>
        </a:solidFill>
        <a:ln w="3175"/>
      </dgm:spPr>
      <dgm:t>
        <a:bodyPr/>
        <a:lstStyle/>
        <a:p>
          <a:pPr algn="just"/>
          <a:r>
            <a:rPr lang="ru-RU" sz="1800" spc="-2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Организован </a:t>
          </a:r>
          <a:r>
            <a:rPr lang="ru-RU" sz="1800" b="1" spc="-20" dirty="0" smtClean="0"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прием сальдо расчетов </a:t>
          </a:r>
          <a:r>
            <a:rPr lang="ru-RU" sz="1800" spc="-2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по страховым взносам, пени, штрафам, а также </a:t>
          </a:r>
          <a:r>
            <a:rPr lang="ru-RU" sz="1800" b="1" spc="-20" dirty="0" smtClean="0"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задолженности</a:t>
          </a:r>
          <a:r>
            <a:rPr lang="ru-RU" sz="1800" spc="-2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 по страховым взносам по состоянию на 01.01.2017 от ПФР и ФСС России.</a:t>
          </a:r>
          <a:endParaRPr lang="ru-RU" sz="1800" b="0" i="0" dirty="0">
            <a:latin typeface="Calibri Light" charset="0"/>
            <a:ea typeface="Calibri Light" charset="0"/>
            <a:cs typeface="Calibri Light" charset="0"/>
          </a:endParaRPr>
        </a:p>
      </dgm:t>
    </dgm:pt>
    <dgm:pt modelId="{D9EDD9E1-952E-4920-843E-E1C3B5029EB6}" type="parTrans" cxnId="{E628816E-E8E3-4286-8CFD-C92F70E46451}">
      <dgm:prSet/>
      <dgm:spPr/>
      <dgm:t>
        <a:bodyPr/>
        <a:lstStyle/>
        <a:p>
          <a:endParaRPr lang="ru-RU" sz="1800" b="0" i="0">
            <a:latin typeface="Calibri Light" charset="0"/>
            <a:ea typeface="Calibri Light" charset="0"/>
            <a:cs typeface="Calibri Light" charset="0"/>
          </a:endParaRPr>
        </a:p>
      </dgm:t>
    </dgm:pt>
    <dgm:pt modelId="{8C2331BD-A6A3-4316-B473-0505DD76B29B}" type="sibTrans" cxnId="{E628816E-E8E3-4286-8CFD-C92F70E46451}">
      <dgm:prSet/>
      <dgm:spPr/>
      <dgm:t>
        <a:bodyPr/>
        <a:lstStyle/>
        <a:p>
          <a:endParaRPr lang="ru-RU" sz="1800" b="0" i="0">
            <a:latin typeface="Calibri Light" charset="0"/>
            <a:ea typeface="Calibri Light" charset="0"/>
            <a:cs typeface="Calibri Light" charset="0"/>
          </a:endParaRPr>
        </a:p>
      </dgm:t>
    </dgm:pt>
    <dgm:pt modelId="{AEAD506F-D731-45DF-8D55-5EE07B21E8CD}">
      <dgm:prSet custT="1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>
        <a:solidFill>
          <a:schemeClr val="accent1">
            <a:lumMod val="20000"/>
            <a:lumOff val="80000"/>
            <a:alpha val="41000"/>
          </a:schemeClr>
        </a:solidFill>
        <a:ln w="3175"/>
      </dgm:spPr>
      <dgm:t>
        <a:bodyPr/>
        <a:lstStyle/>
        <a:p>
          <a:pPr algn="just"/>
          <a:r>
            <a:rPr kumimoji="0" lang="ru-RU" sz="1800" b="0" i="0" u="none" strike="noStrike" cap="none" spc="-2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Доработаны </a:t>
          </a:r>
          <a:r>
            <a:rPr kumimoji="0" lang="ru-RU" sz="1800" b="1" i="0" u="none" strike="noStrike" cap="none" spc="-2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личные кабинеты </a:t>
          </a:r>
          <a:r>
            <a:rPr kumimoji="0" lang="ru-RU" sz="1800" b="0" i="0" u="none" strike="noStrike" cap="none" spc="-2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физического лица, индивидуального предпринимателя, юридического лица.</a:t>
          </a:r>
          <a:endParaRPr lang="ru-RU" sz="1800" b="0" i="0" dirty="0">
            <a:latin typeface="Calibri Light" charset="0"/>
            <a:ea typeface="Calibri Light" charset="0"/>
            <a:cs typeface="Calibri Light" charset="0"/>
          </a:endParaRPr>
        </a:p>
      </dgm:t>
    </dgm:pt>
    <dgm:pt modelId="{82846DF0-D950-4103-B74F-16EB161B6553}" type="parTrans" cxnId="{409D97EC-AFF3-4228-B4C6-D5A1F8EAB52F}">
      <dgm:prSet/>
      <dgm:spPr/>
      <dgm:t>
        <a:bodyPr/>
        <a:lstStyle/>
        <a:p>
          <a:endParaRPr lang="ru-RU" sz="1800" b="0" i="0">
            <a:latin typeface="Calibri Light" charset="0"/>
            <a:ea typeface="Calibri Light" charset="0"/>
            <a:cs typeface="Calibri Light" charset="0"/>
          </a:endParaRPr>
        </a:p>
      </dgm:t>
    </dgm:pt>
    <dgm:pt modelId="{F9366578-C1BE-4CD3-9053-6D82B5D917E6}" type="sibTrans" cxnId="{409D97EC-AFF3-4228-B4C6-D5A1F8EAB52F}">
      <dgm:prSet/>
      <dgm:spPr/>
      <dgm:t>
        <a:bodyPr/>
        <a:lstStyle/>
        <a:p>
          <a:endParaRPr lang="ru-RU" sz="1800" b="0" i="0">
            <a:latin typeface="Calibri Light" charset="0"/>
            <a:ea typeface="Calibri Light" charset="0"/>
            <a:cs typeface="Calibri Light" charset="0"/>
          </a:endParaRPr>
        </a:p>
      </dgm:t>
    </dgm:pt>
    <dgm:pt modelId="{825AEEE0-010D-4718-8BEF-83DF3F4B7689}">
      <dgm:prSet custT="1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>
        <a:solidFill>
          <a:schemeClr val="accent1">
            <a:lumMod val="20000"/>
            <a:lumOff val="80000"/>
            <a:alpha val="41000"/>
          </a:schemeClr>
        </a:solidFill>
        <a:ln w="3175"/>
      </dgm:spPr>
      <dgm:t>
        <a:bodyPr/>
        <a:lstStyle/>
        <a:p>
          <a:pPr marL="0" marR="0" lvl="0" indent="0" algn="just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800" b="0" spc="-2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 </a:t>
          </a:r>
        </a:p>
        <a:p>
          <a:pPr marL="0" marR="0" lvl="0" indent="0" algn="just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kumimoji="0" lang="ru-RU" sz="1800" b="1" i="0" u="none" strike="noStrike" cap="none" spc="-2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Подписаны соглашения о сотрудничестве </a:t>
          </a:r>
          <a:r>
            <a:rPr kumimoji="0" lang="ru-RU" sz="1800" b="0" i="0" u="none" strike="noStrike" cap="none" spc="-2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и организации информационного взаимодействия между ФНС России и государственными внебюджетными фондами, </a:t>
          </a:r>
          <a:r>
            <a:rPr kumimoji="0" lang="ru-RU" sz="1800" b="1" i="0" u="none" strike="noStrike" cap="none" spc="-2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п</a:t>
          </a:r>
          <a:r>
            <a:rPr lang="ru-RU" sz="1800" b="1" spc="-20" dirty="0" err="1" smtClean="0"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орядки</a:t>
          </a:r>
          <a:r>
            <a:rPr lang="ru-RU" sz="1800" b="1" spc="-20" dirty="0" smtClean="0"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 взаимодействия </a:t>
          </a:r>
          <a:r>
            <a:rPr lang="ru-RU" sz="1800" spc="-2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ФНС России с государственными внебюджетными фондами и </a:t>
          </a:r>
          <a:r>
            <a:rPr lang="ru-RU" sz="1800" b="1" spc="-20" dirty="0" smtClean="0"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утверждены форматы</a:t>
          </a:r>
          <a:r>
            <a:rPr lang="ru-RU" sz="1800" spc="-2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, используемые при таком взаимодействии.</a:t>
          </a:r>
          <a:endParaRPr lang="ru-RU" sz="1800" b="0" i="0" dirty="0" smtClean="0">
            <a:latin typeface="Times New Roman" panose="02020603050405020304" pitchFamily="18" charset="0"/>
            <a:ea typeface="Calibri Light" charset="0"/>
            <a:cs typeface="Times New Roman" panose="02020603050405020304" pitchFamily="18" charset="0"/>
          </a:endParaRPr>
        </a:p>
        <a:p>
          <a:pPr marL="0" marR="0" lvl="0" indent="0" algn="just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ru-RU" sz="1800" b="0" i="0" dirty="0">
            <a:latin typeface="Calibri Light" charset="0"/>
            <a:ea typeface="Calibri Light" charset="0"/>
            <a:cs typeface="Calibri Light" charset="0"/>
          </a:endParaRPr>
        </a:p>
      </dgm:t>
    </dgm:pt>
    <dgm:pt modelId="{9263F95E-A07F-4AD9-8104-91F980A8184C}" type="parTrans" cxnId="{CA12F4EA-7829-4373-B29E-83CB28FC0536}">
      <dgm:prSet/>
      <dgm:spPr/>
      <dgm:t>
        <a:bodyPr/>
        <a:lstStyle/>
        <a:p>
          <a:endParaRPr lang="ru-RU" sz="1800" b="0" i="0">
            <a:latin typeface="Calibri Light" charset="0"/>
            <a:ea typeface="Calibri Light" charset="0"/>
            <a:cs typeface="Calibri Light" charset="0"/>
          </a:endParaRPr>
        </a:p>
      </dgm:t>
    </dgm:pt>
    <dgm:pt modelId="{93E1A883-5621-4B6F-8E43-6E9C004BA586}" type="sibTrans" cxnId="{CA12F4EA-7829-4373-B29E-83CB28FC0536}">
      <dgm:prSet/>
      <dgm:spPr/>
      <dgm:t>
        <a:bodyPr/>
        <a:lstStyle/>
        <a:p>
          <a:endParaRPr lang="ru-RU" sz="1800" b="0" i="0">
            <a:latin typeface="Calibri Light" charset="0"/>
            <a:ea typeface="Calibri Light" charset="0"/>
            <a:cs typeface="Calibri Light" charset="0"/>
          </a:endParaRPr>
        </a:p>
      </dgm:t>
    </dgm:pt>
    <dgm:pt modelId="{49EC3F05-C654-44CD-86CC-12775A73B72C}">
      <dgm:prSet custT="1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>
        <a:solidFill>
          <a:schemeClr val="accent1">
            <a:lumMod val="20000"/>
            <a:lumOff val="80000"/>
            <a:alpha val="41000"/>
          </a:schemeClr>
        </a:solidFill>
        <a:ln w="3175"/>
      </dgm:spPr>
      <dgm:t>
        <a:bodyPr/>
        <a:lstStyle/>
        <a:p>
          <a:pPr algn="just"/>
          <a:r>
            <a:rPr lang="ru-RU" sz="1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Утверждена форма статистической налоговой отчетности</a:t>
          </a:r>
          <a:r>
            <a:rPr lang="ru-RU" sz="1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№ 8-СВ «</a:t>
          </a:r>
          <a:r>
            <a:rPr lang="ru-RU" sz="1800" dirty="0" smtClean="0">
              <a:solidFill>
                <a:srgbClr val="00000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</a:rPr>
            <a:t>Отчет о базе для исчисления страховых взносов и структуре начислений по страховым взносам»</a:t>
          </a:r>
          <a:r>
            <a:rPr lang="ru-RU" sz="1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  <a:endParaRPr lang="ru-RU" sz="18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3A37D66-DEC3-4A9C-833F-7775E98F6D3A}" type="sibTrans" cxnId="{CEA0ECB8-CD39-4F72-853C-9E5FEAFB853B}">
      <dgm:prSet/>
      <dgm:spPr/>
      <dgm:t>
        <a:bodyPr/>
        <a:lstStyle/>
        <a:p>
          <a:endParaRPr lang="ru-RU"/>
        </a:p>
      </dgm:t>
    </dgm:pt>
    <dgm:pt modelId="{D56022C4-2B80-466A-9DFD-603EC7B62917}" type="parTrans" cxnId="{CEA0ECB8-CD39-4F72-853C-9E5FEAFB853B}">
      <dgm:prSet/>
      <dgm:spPr/>
      <dgm:t>
        <a:bodyPr/>
        <a:lstStyle/>
        <a:p>
          <a:endParaRPr lang="ru-RU"/>
        </a:p>
      </dgm:t>
    </dgm:pt>
    <dgm:pt modelId="{6023648D-BF67-4800-B390-F2B4C4683FDD}" type="pres">
      <dgm:prSet presAssocID="{128E5E94-4814-4759-8C52-50A6CCAEDB77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4733F767-C465-4430-8551-F00CE178E4A0}" type="pres">
      <dgm:prSet presAssocID="{6A47B5CB-4BB0-4741-B0AE-7A79E3F847CC}" presName="parentLin" presStyleCnt="0"/>
      <dgm:spPr/>
      <dgm:t>
        <a:bodyPr/>
        <a:lstStyle/>
        <a:p>
          <a:endParaRPr lang="ru-RU"/>
        </a:p>
      </dgm:t>
    </dgm:pt>
    <dgm:pt modelId="{94D75747-47C0-4B61-89A9-C7BD02A5C643}" type="pres">
      <dgm:prSet presAssocID="{6A47B5CB-4BB0-4741-B0AE-7A79E3F847CC}" presName="parentLeftMargin" presStyleLbl="node1" presStyleIdx="0" presStyleCnt="5"/>
      <dgm:spPr/>
      <dgm:t>
        <a:bodyPr/>
        <a:lstStyle/>
        <a:p>
          <a:endParaRPr lang="ru-RU"/>
        </a:p>
      </dgm:t>
    </dgm:pt>
    <dgm:pt modelId="{215F9B25-B04A-443D-9C28-4004FA333C37}" type="pres">
      <dgm:prSet presAssocID="{6A47B5CB-4BB0-4741-B0AE-7A79E3F847CC}" presName="parentText" presStyleLbl="node1" presStyleIdx="0" presStyleCnt="5" custScaleX="149724" custScaleY="257512" custLinFactNeighborX="-16940" custLinFactNeighborY="55288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7A2F5CD-A374-471B-940F-2719BAA34B6F}" type="pres">
      <dgm:prSet presAssocID="{6A47B5CB-4BB0-4741-B0AE-7A79E3F847CC}" presName="negativeSpace" presStyleCnt="0"/>
      <dgm:spPr/>
      <dgm:t>
        <a:bodyPr/>
        <a:lstStyle/>
        <a:p>
          <a:endParaRPr lang="ru-RU"/>
        </a:p>
      </dgm:t>
    </dgm:pt>
    <dgm:pt modelId="{CD16B470-D22B-4544-9BB1-C2DDE56D54E4}" type="pres">
      <dgm:prSet presAssocID="{6A47B5CB-4BB0-4741-B0AE-7A79E3F847CC}" presName="childText" presStyleLbl="conFgAcc1" presStyleIdx="0" presStyleCnt="5">
        <dgm:presLayoutVars>
          <dgm:bulletEnabled val="1"/>
        </dgm:presLayoutVars>
      </dgm:prSet>
      <dgm:spPr>
        <a:noFill/>
        <a:ln>
          <a:noFill/>
        </a:ln>
      </dgm:spPr>
      <dgm:t>
        <a:bodyPr/>
        <a:lstStyle/>
        <a:p>
          <a:endParaRPr lang="ru-RU"/>
        </a:p>
      </dgm:t>
    </dgm:pt>
    <dgm:pt modelId="{0DAB2AE0-90E4-4040-A633-6C24A8CB62C0}" type="pres">
      <dgm:prSet presAssocID="{6D00AE1C-FBD3-4EC0-8037-7C2AA53121CA}" presName="spaceBetweenRectangles" presStyleCnt="0"/>
      <dgm:spPr/>
      <dgm:t>
        <a:bodyPr/>
        <a:lstStyle/>
        <a:p>
          <a:endParaRPr lang="ru-RU"/>
        </a:p>
      </dgm:t>
    </dgm:pt>
    <dgm:pt modelId="{2882402B-A87F-4C03-8E4C-92350232DDF7}" type="pres">
      <dgm:prSet presAssocID="{825AEEE0-010D-4718-8BEF-83DF3F4B7689}" presName="parentLin" presStyleCnt="0"/>
      <dgm:spPr/>
      <dgm:t>
        <a:bodyPr/>
        <a:lstStyle/>
        <a:p>
          <a:endParaRPr lang="ru-RU"/>
        </a:p>
      </dgm:t>
    </dgm:pt>
    <dgm:pt modelId="{212AB1CA-43B7-4E34-A99A-E47ED2BD9A20}" type="pres">
      <dgm:prSet presAssocID="{825AEEE0-010D-4718-8BEF-83DF3F4B7689}" presName="parentLeftMargin" presStyleLbl="node1" presStyleIdx="0" presStyleCnt="5"/>
      <dgm:spPr/>
      <dgm:t>
        <a:bodyPr/>
        <a:lstStyle/>
        <a:p>
          <a:endParaRPr lang="ru-RU"/>
        </a:p>
      </dgm:t>
    </dgm:pt>
    <dgm:pt modelId="{B896973D-EC9E-4542-8044-B4FC2ED00538}" type="pres">
      <dgm:prSet presAssocID="{825AEEE0-010D-4718-8BEF-83DF3F4B7689}" presName="parentText" presStyleLbl="node1" presStyleIdx="1" presStyleCnt="5" custScaleX="150451" custScaleY="375163" custLinFactNeighborX="-17971" custLinFactNeighborY="63102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54F5790-CB33-41C0-B4DE-1BF71F39363F}" type="pres">
      <dgm:prSet presAssocID="{825AEEE0-010D-4718-8BEF-83DF3F4B7689}" presName="negativeSpace" presStyleCnt="0"/>
      <dgm:spPr/>
      <dgm:t>
        <a:bodyPr/>
        <a:lstStyle/>
        <a:p>
          <a:endParaRPr lang="ru-RU"/>
        </a:p>
      </dgm:t>
    </dgm:pt>
    <dgm:pt modelId="{96A2A0A9-5BE9-4484-8B2B-97D25B91E351}" type="pres">
      <dgm:prSet presAssocID="{825AEEE0-010D-4718-8BEF-83DF3F4B7689}" presName="childText" presStyleLbl="conFgAcc1" presStyleIdx="1" presStyleCnt="5" custLinFactNeighborY="-65444">
        <dgm:presLayoutVars>
          <dgm:bulletEnabled val="1"/>
        </dgm:presLayoutVars>
      </dgm:prSet>
      <dgm:spPr>
        <a:noFill/>
        <a:ln>
          <a:noFill/>
        </a:ln>
      </dgm:spPr>
      <dgm:t>
        <a:bodyPr/>
        <a:lstStyle/>
        <a:p>
          <a:endParaRPr lang="ru-RU"/>
        </a:p>
      </dgm:t>
    </dgm:pt>
    <dgm:pt modelId="{8C6287AB-C842-9944-8E08-03BF5C49A0AF}" type="pres">
      <dgm:prSet presAssocID="{93E1A883-5621-4B6F-8E43-6E9C004BA586}" presName="spaceBetweenRectangles" presStyleCnt="0"/>
      <dgm:spPr/>
    </dgm:pt>
    <dgm:pt modelId="{3EB38058-CC24-4B43-8652-5949FA268FE3}" type="pres">
      <dgm:prSet presAssocID="{1D75CCC0-6F2A-4988-8863-B2AAA33968CD}" presName="parentLin" presStyleCnt="0"/>
      <dgm:spPr/>
      <dgm:t>
        <a:bodyPr/>
        <a:lstStyle/>
        <a:p>
          <a:endParaRPr lang="ru-RU"/>
        </a:p>
      </dgm:t>
    </dgm:pt>
    <dgm:pt modelId="{EFAF9126-6333-4643-8656-AA268E22EEB6}" type="pres">
      <dgm:prSet presAssocID="{1D75CCC0-6F2A-4988-8863-B2AAA33968CD}" presName="parentLeftMargin" presStyleLbl="node1" presStyleIdx="1" presStyleCnt="5"/>
      <dgm:spPr/>
      <dgm:t>
        <a:bodyPr/>
        <a:lstStyle/>
        <a:p>
          <a:endParaRPr lang="ru-RU"/>
        </a:p>
      </dgm:t>
    </dgm:pt>
    <dgm:pt modelId="{0C019EDF-0065-4432-901C-8F1EBA72ED8A}" type="pres">
      <dgm:prSet presAssocID="{1D75CCC0-6F2A-4988-8863-B2AAA33968CD}" presName="parentText" presStyleLbl="node1" presStyleIdx="2" presStyleCnt="5" custScaleX="137352" custScaleY="214359" custLinFactNeighborX="-22274" custLinFactNeighborY="65848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B0227ED-C6E8-4C0A-8725-A549BBE757D2}" type="pres">
      <dgm:prSet presAssocID="{1D75CCC0-6F2A-4988-8863-B2AAA33968CD}" presName="negativeSpace" presStyleCnt="0"/>
      <dgm:spPr/>
      <dgm:t>
        <a:bodyPr/>
        <a:lstStyle/>
        <a:p>
          <a:endParaRPr lang="ru-RU"/>
        </a:p>
      </dgm:t>
    </dgm:pt>
    <dgm:pt modelId="{770E9BA7-1F72-4C09-BF4E-FEAB23233F18}" type="pres">
      <dgm:prSet presAssocID="{1D75CCC0-6F2A-4988-8863-B2AAA33968CD}" presName="childText" presStyleLbl="conFgAcc1" presStyleIdx="2" presStyleCnt="5" custLinFactNeighborY="-99941">
        <dgm:presLayoutVars>
          <dgm:bulletEnabled val="1"/>
        </dgm:presLayoutVars>
      </dgm:prSet>
      <dgm:spPr>
        <a:noFill/>
        <a:ln>
          <a:noFill/>
        </a:ln>
      </dgm:spPr>
      <dgm:t>
        <a:bodyPr/>
        <a:lstStyle/>
        <a:p>
          <a:endParaRPr lang="ru-RU"/>
        </a:p>
      </dgm:t>
    </dgm:pt>
    <dgm:pt modelId="{60D543F4-87B3-4C19-AD1D-ED47CC202035}" type="pres">
      <dgm:prSet presAssocID="{8C2331BD-A6A3-4316-B473-0505DD76B29B}" presName="spaceBetweenRectangles" presStyleCnt="0"/>
      <dgm:spPr/>
      <dgm:t>
        <a:bodyPr/>
        <a:lstStyle/>
        <a:p>
          <a:endParaRPr lang="ru-RU"/>
        </a:p>
      </dgm:t>
    </dgm:pt>
    <dgm:pt modelId="{D2DDACDB-2501-4F87-AA91-E2CD0830B9A5}" type="pres">
      <dgm:prSet presAssocID="{AEAD506F-D731-45DF-8D55-5EE07B21E8CD}" presName="parentLin" presStyleCnt="0"/>
      <dgm:spPr/>
      <dgm:t>
        <a:bodyPr/>
        <a:lstStyle/>
        <a:p>
          <a:endParaRPr lang="ru-RU"/>
        </a:p>
      </dgm:t>
    </dgm:pt>
    <dgm:pt modelId="{BB7AF970-F14E-4410-849E-6A03E55F3577}" type="pres">
      <dgm:prSet presAssocID="{AEAD506F-D731-45DF-8D55-5EE07B21E8CD}" presName="parentLeftMargin" presStyleLbl="node1" presStyleIdx="2" presStyleCnt="5"/>
      <dgm:spPr/>
      <dgm:t>
        <a:bodyPr/>
        <a:lstStyle/>
        <a:p>
          <a:endParaRPr lang="ru-RU"/>
        </a:p>
      </dgm:t>
    </dgm:pt>
    <dgm:pt modelId="{7A57A2CC-AE83-4555-B957-B9A7F6EFA885}" type="pres">
      <dgm:prSet presAssocID="{AEAD506F-D731-45DF-8D55-5EE07B21E8CD}" presName="parentText" presStyleLbl="node1" presStyleIdx="3" presStyleCnt="5" custScaleX="142327" custScaleY="155679" custLinFactNeighborX="-22108" custLinFactNeighborY="65522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749A4B2-3332-419A-8354-973787A0BAEE}" type="pres">
      <dgm:prSet presAssocID="{AEAD506F-D731-45DF-8D55-5EE07B21E8CD}" presName="negativeSpace" presStyleCnt="0"/>
      <dgm:spPr/>
      <dgm:t>
        <a:bodyPr/>
        <a:lstStyle/>
        <a:p>
          <a:endParaRPr lang="ru-RU"/>
        </a:p>
      </dgm:t>
    </dgm:pt>
    <dgm:pt modelId="{CFA40DA8-4702-4149-B986-BED898DF281A}" type="pres">
      <dgm:prSet presAssocID="{AEAD506F-D731-45DF-8D55-5EE07B21E8CD}" presName="childText" presStyleLbl="conFgAcc1" presStyleIdx="3" presStyleCnt="5" custScaleY="173954" custLinFactNeighborY="-33943">
        <dgm:presLayoutVars>
          <dgm:bulletEnabled val="1"/>
        </dgm:presLayoutVars>
      </dgm:prSet>
      <dgm:spPr>
        <a:noFill/>
        <a:ln>
          <a:noFill/>
        </a:ln>
      </dgm:spPr>
      <dgm:t>
        <a:bodyPr/>
        <a:lstStyle/>
        <a:p>
          <a:endParaRPr lang="ru-RU"/>
        </a:p>
      </dgm:t>
    </dgm:pt>
    <dgm:pt modelId="{42450D5E-6AEA-4204-8083-5822DE4A2139}" type="pres">
      <dgm:prSet presAssocID="{F9366578-C1BE-4CD3-9053-6D82B5D917E6}" presName="spaceBetweenRectangles" presStyleCnt="0"/>
      <dgm:spPr/>
    </dgm:pt>
    <dgm:pt modelId="{CE3F56D3-45ED-4672-9B16-5EEC8F987826}" type="pres">
      <dgm:prSet presAssocID="{49EC3F05-C654-44CD-86CC-12775A73B72C}" presName="parentLin" presStyleCnt="0"/>
      <dgm:spPr/>
    </dgm:pt>
    <dgm:pt modelId="{CA618952-1084-4083-A25E-CE9AA557C4EB}" type="pres">
      <dgm:prSet presAssocID="{49EC3F05-C654-44CD-86CC-12775A73B72C}" presName="parentLeftMargin" presStyleLbl="node1" presStyleIdx="3" presStyleCnt="5"/>
      <dgm:spPr/>
      <dgm:t>
        <a:bodyPr/>
        <a:lstStyle/>
        <a:p>
          <a:endParaRPr lang="ru-RU"/>
        </a:p>
      </dgm:t>
    </dgm:pt>
    <dgm:pt modelId="{18EB5ECF-0B49-41D5-9B18-084C74B36403}" type="pres">
      <dgm:prSet presAssocID="{49EC3F05-C654-44CD-86CC-12775A73B72C}" presName="parentText" presStyleLbl="node1" presStyleIdx="4" presStyleCnt="5" custScaleX="137240" custScaleY="202016" custLinFactNeighborX="-23916" custLinFactNeighborY="1648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CF3103C-EDD5-415D-8A9E-38612F5F6C51}" type="pres">
      <dgm:prSet presAssocID="{49EC3F05-C654-44CD-86CC-12775A73B72C}" presName="negativeSpace" presStyleCnt="0"/>
      <dgm:spPr/>
    </dgm:pt>
    <dgm:pt modelId="{0B64126D-EC6A-4D52-89E3-9191BADD8C20}" type="pres">
      <dgm:prSet presAssocID="{49EC3F05-C654-44CD-86CC-12775A73B72C}" presName="childText" presStyleLbl="conFgAcc1" presStyleIdx="4" presStyleCnt="5" custScaleX="95081" custLinFactY="-153031" custLinFactNeighborX="2459" custLinFactNeighborY="-200000">
        <dgm:presLayoutVars>
          <dgm:bulletEnabled val="1"/>
        </dgm:presLayoutVars>
      </dgm:prSet>
      <dgm:spPr>
        <a:noFill/>
        <a:ln>
          <a:noFill/>
        </a:ln>
      </dgm:spPr>
      <dgm:t>
        <a:bodyPr/>
        <a:lstStyle/>
        <a:p>
          <a:endParaRPr lang="ru-RU"/>
        </a:p>
      </dgm:t>
    </dgm:pt>
  </dgm:ptLst>
  <dgm:cxnLst>
    <dgm:cxn modelId="{AF7E31B3-543D-4404-BDF0-3C8E072D2376}" type="presOf" srcId="{1D75CCC0-6F2A-4988-8863-B2AAA33968CD}" destId="{EFAF9126-6333-4643-8656-AA268E22EEB6}" srcOrd="0" destOrd="0" presId="urn:microsoft.com/office/officeart/2005/8/layout/list1"/>
    <dgm:cxn modelId="{2BEBF51A-1EE3-4891-99DB-EAC1415BA1B4}" type="presOf" srcId="{6A47B5CB-4BB0-4741-B0AE-7A79E3F847CC}" destId="{94D75747-47C0-4B61-89A9-C7BD02A5C643}" srcOrd="0" destOrd="0" presId="urn:microsoft.com/office/officeart/2005/8/layout/list1"/>
    <dgm:cxn modelId="{409D97EC-AFF3-4228-B4C6-D5A1F8EAB52F}" srcId="{128E5E94-4814-4759-8C52-50A6CCAEDB77}" destId="{AEAD506F-D731-45DF-8D55-5EE07B21E8CD}" srcOrd="3" destOrd="0" parTransId="{82846DF0-D950-4103-B74F-16EB161B6553}" sibTransId="{F9366578-C1BE-4CD3-9053-6D82B5D917E6}"/>
    <dgm:cxn modelId="{CA12F4EA-7829-4373-B29E-83CB28FC0536}" srcId="{128E5E94-4814-4759-8C52-50A6CCAEDB77}" destId="{825AEEE0-010D-4718-8BEF-83DF3F4B7689}" srcOrd="1" destOrd="0" parTransId="{9263F95E-A07F-4AD9-8104-91F980A8184C}" sibTransId="{93E1A883-5621-4B6F-8E43-6E9C004BA586}"/>
    <dgm:cxn modelId="{9B90C8D4-BE3A-4308-82DE-2BC037CECA71}" type="presOf" srcId="{6A47B5CB-4BB0-4741-B0AE-7A79E3F847CC}" destId="{215F9B25-B04A-443D-9C28-4004FA333C37}" srcOrd="1" destOrd="0" presId="urn:microsoft.com/office/officeart/2005/8/layout/list1"/>
    <dgm:cxn modelId="{427FBF18-B4BD-46D4-ABC2-795FE1AF8255}" type="presOf" srcId="{49EC3F05-C654-44CD-86CC-12775A73B72C}" destId="{CA618952-1084-4083-A25E-CE9AA557C4EB}" srcOrd="0" destOrd="0" presId="urn:microsoft.com/office/officeart/2005/8/layout/list1"/>
    <dgm:cxn modelId="{7293A86F-E5B2-41CB-A4A7-B5286887C737}" type="presOf" srcId="{AEAD506F-D731-45DF-8D55-5EE07B21E8CD}" destId="{7A57A2CC-AE83-4555-B957-B9A7F6EFA885}" srcOrd="1" destOrd="0" presId="urn:microsoft.com/office/officeart/2005/8/layout/list1"/>
    <dgm:cxn modelId="{98AD10DF-2897-4B4F-B56D-3238828670E1}" type="presOf" srcId="{128E5E94-4814-4759-8C52-50A6CCAEDB77}" destId="{6023648D-BF67-4800-B390-F2B4C4683FDD}" srcOrd="0" destOrd="0" presId="urn:microsoft.com/office/officeart/2005/8/layout/list1"/>
    <dgm:cxn modelId="{D0F75FC0-3EA5-4C2A-883B-0EBF00D998EB}" type="presOf" srcId="{825AEEE0-010D-4718-8BEF-83DF3F4B7689}" destId="{212AB1CA-43B7-4E34-A99A-E47ED2BD9A20}" srcOrd="0" destOrd="0" presId="urn:microsoft.com/office/officeart/2005/8/layout/list1"/>
    <dgm:cxn modelId="{E628816E-E8E3-4286-8CFD-C92F70E46451}" srcId="{128E5E94-4814-4759-8C52-50A6CCAEDB77}" destId="{1D75CCC0-6F2A-4988-8863-B2AAA33968CD}" srcOrd="2" destOrd="0" parTransId="{D9EDD9E1-952E-4920-843E-E1C3B5029EB6}" sibTransId="{8C2331BD-A6A3-4316-B473-0505DD76B29B}"/>
    <dgm:cxn modelId="{A3EFE231-5EF6-48C9-8BD7-C9324F7CA4FD}" type="presOf" srcId="{825AEEE0-010D-4718-8BEF-83DF3F4B7689}" destId="{B896973D-EC9E-4542-8044-B4FC2ED00538}" srcOrd="1" destOrd="0" presId="urn:microsoft.com/office/officeart/2005/8/layout/list1"/>
    <dgm:cxn modelId="{B72F120D-1829-4239-BC2A-6E41F0F3715A}" type="presOf" srcId="{49EC3F05-C654-44CD-86CC-12775A73B72C}" destId="{18EB5ECF-0B49-41D5-9B18-084C74B36403}" srcOrd="1" destOrd="0" presId="urn:microsoft.com/office/officeart/2005/8/layout/list1"/>
    <dgm:cxn modelId="{CEA0ECB8-CD39-4F72-853C-9E5FEAFB853B}" srcId="{128E5E94-4814-4759-8C52-50A6CCAEDB77}" destId="{49EC3F05-C654-44CD-86CC-12775A73B72C}" srcOrd="4" destOrd="0" parTransId="{D56022C4-2B80-466A-9DFD-603EC7B62917}" sibTransId="{63A37D66-DEC3-4A9C-833F-7775E98F6D3A}"/>
    <dgm:cxn modelId="{DA454056-8F4F-4727-99E5-3D8F50FAD5F6}" type="presOf" srcId="{1D75CCC0-6F2A-4988-8863-B2AAA33968CD}" destId="{0C019EDF-0065-4432-901C-8F1EBA72ED8A}" srcOrd="1" destOrd="0" presId="urn:microsoft.com/office/officeart/2005/8/layout/list1"/>
    <dgm:cxn modelId="{4AE074B8-A66A-403F-A152-1B9ADA84DE03}" type="presOf" srcId="{AEAD506F-D731-45DF-8D55-5EE07B21E8CD}" destId="{BB7AF970-F14E-4410-849E-6A03E55F3577}" srcOrd="0" destOrd="0" presId="urn:microsoft.com/office/officeart/2005/8/layout/list1"/>
    <dgm:cxn modelId="{2436EECB-CE21-4E59-B374-EB330C2A67E0}" srcId="{128E5E94-4814-4759-8C52-50A6CCAEDB77}" destId="{6A47B5CB-4BB0-4741-B0AE-7A79E3F847CC}" srcOrd="0" destOrd="0" parTransId="{A35ACFCD-73D6-4AA7-AF0E-B9764148385C}" sibTransId="{6D00AE1C-FBD3-4EC0-8037-7C2AA53121CA}"/>
    <dgm:cxn modelId="{16E63195-8752-487E-8D03-89D484B0C625}" type="presParOf" srcId="{6023648D-BF67-4800-B390-F2B4C4683FDD}" destId="{4733F767-C465-4430-8551-F00CE178E4A0}" srcOrd="0" destOrd="0" presId="urn:microsoft.com/office/officeart/2005/8/layout/list1"/>
    <dgm:cxn modelId="{4B0316D8-4B9A-41D6-BCEA-A1AD1D638D5A}" type="presParOf" srcId="{4733F767-C465-4430-8551-F00CE178E4A0}" destId="{94D75747-47C0-4B61-89A9-C7BD02A5C643}" srcOrd="0" destOrd="0" presId="urn:microsoft.com/office/officeart/2005/8/layout/list1"/>
    <dgm:cxn modelId="{BAF73876-DC52-4B68-85F1-F9DC3665EA73}" type="presParOf" srcId="{4733F767-C465-4430-8551-F00CE178E4A0}" destId="{215F9B25-B04A-443D-9C28-4004FA333C37}" srcOrd="1" destOrd="0" presId="urn:microsoft.com/office/officeart/2005/8/layout/list1"/>
    <dgm:cxn modelId="{ECE3DF1F-ADF2-41E7-89A5-05BD6FE016EE}" type="presParOf" srcId="{6023648D-BF67-4800-B390-F2B4C4683FDD}" destId="{87A2F5CD-A374-471B-940F-2719BAA34B6F}" srcOrd="1" destOrd="0" presId="urn:microsoft.com/office/officeart/2005/8/layout/list1"/>
    <dgm:cxn modelId="{59A9ADEE-4C9C-45C0-89A7-773771224276}" type="presParOf" srcId="{6023648D-BF67-4800-B390-F2B4C4683FDD}" destId="{CD16B470-D22B-4544-9BB1-C2DDE56D54E4}" srcOrd="2" destOrd="0" presId="urn:microsoft.com/office/officeart/2005/8/layout/list1"/>
    <dgm:cxn modelId="{0DFA89E7-AFA7-4CC4-92E7-688BE10E8B13}" type="presParOf" srcId="{6023648D-BF67-4800-B390-F2B4C4683FDD}" destId="{0DAB2AE0-90E4-4040-A633-6C24A8CB62C0}" srcOrd="3" destOrd="0" presId="urn:microsoft.com/office/officeart/2005/8/layout/list1"/>
    <dgm:cxn modelId="{8FCA6FF0-F1E1-4729-9C79-7FDBB204FFF1}" type="presParOf" srcId="{6023648D-BF67-4800-B390-F2B4C4683FDD}" destId="{2882402B-A87F-4C03-8E4C-92350232DDF7}" srcOrd="4" destOrd="0" presId="urn:microsoft.com/office/officeart/2005/8/layout/list1"/>
    <dgm:cxn modelId="{2BAAEF5D-8A31-41C7-BD26-F3F69E890E57}" type="presParOf" srcId="{2882402B-A87F-4C03-8E4C-92350232DDF7}" destId="{212AB1CA-43B7-4E34-A99A-E47ED2BD9A20}" srcOrd="0" destOrd="0" presId="urn:microsoft.com/office/officeart/2005/8/layout/list1"/>
    <dgm:cxn modelId="{8E2C34E0-30DE-486C-98D4-15EB8F1D7FCC}" type="presParOf" srcId="{2882402B-A87F-4C03-8E4C-92350232DDF7}" destId="{B896973D-EC9E-4542-8044-B4FC2ED00538}" srcOrd="1" destOrd="0" presId="urn:microsoft.com/office/officeart/2005/8/layout/list1"/>
    <dgm:cxn modelId="{94154743-B7ED-4C3C-8C02-BE97BF896B56}" type="presParOf" srcId="{6023648D-BF67-4800-B390-F2B4C4683FDD}" destId="{354F5790-CB33-41C0-B4DE-1BF71F39363F}" srcOrd="5" destOrd="0" presId="urn:microsoft.com/office/officeart/2005/8/layout/list1"/>
    <dgm:cxn modelId="{BF86047B-E446-49B3-9F2E-B667E0B28E83}" type="presParOf" srcId="{6023648D-BF67-4800-B390-F2B4C4683FDD}" destId="{96A2A0A9-5BE9-4484-8B2B-97D25B91E351}" srcOrd="6" destOrd="0" presId="urn:microsoft.com/office/officeart/2005/8/layout/list1"/>
    <dgm:cxn modelId="{40A0851C-D4F3-49C3-8A0E-B6A1AFE86AF6}" type="presParOf" srcId="{6023648D-BF67-4800-B390-F2B4C4683FDD}" destId="{8C6287AB-C842-9944-8E08-03BF5C49A0AF}" srcOrd="7" destOrd="0" presId="urn:microsoft.com/office/officeart/2005/8/layout/list1"/>
    <dgm:cxn modelId="{62232CB2-3183-45FF-8E22-7B55D56D885C}" type="presParOf" srcId="{6023648D-BF67-4800-B390-F2B4C4683FDD}" destId="{3EB38058-CC24-4B43-8652-5949FA268FE3}" srcOrd="8" destOrd="0" presId="urn:microsoft.com/office/officeart/2005/8/layout/list1"/>
    <dgm:cxn modelId="{1C806DB0-D64D-4331-9A99-0041FA0EE7F4}" type="presParOf" srcId="{3EB38058-CC24-4B43-8652-5949FA268FE3}" destId="{EFAF9126-6333-4643-8656-AA268E22EEB6}" srcOrd="0" destOrd="0" presId="urn:microsoft.com/office/officeart/2005/8/layout/list1"/>
    <dgm:cxn modelId="{57FC5361-C6F4-4A46-8EE3-F1778C5BC8AB}" type="presParOf" srcId="{3EB38058-CC24-4B43-8652-5949FA268FE3}" destId="{0C019EDF-0065-4432-901C-8F1EBA72ED8A}" srcOrd="1" destOrd="0" presId="urn:microsoft.com/office/officeart/2005/8/layout/list1"/>
    <dgm:cxn modelId="{E9206BEE-A5A1-4497-87E6-B1EF3FA00823}" type="presParOf" srcId="{6023648D-BF67-4800-B390-F2B4C4683FDD}" destId="{9B0227ED-C6E8-4C0A-8725-A549BBE757D2}" srcOrd="9" destOrd="0" presId="urn:microsoft.com/office/officeart/2005/8/layout/list1"/>
    <dgm:cxn modelId="{BFCE2CB2-CB96-417B-A4D7-9D336033955A}" type="presParOf" srcId="{6023648D-BF67-4800-B390-F2B4C4683FDD}" destId="{770E9BA7-1F72-4C09-BF4E-FEAB23233F18}" srcOrd="10" destOrd="0" presId="urn:microsoft.com/office/officeart/2005/8/layout/list1"/>
    <dgm:cxn modelId="{7F29BE46-337E-4769-B70E-ECAB13EFA90F}" type="presParOf" srcId="{6023648D-BF67-4800-B390-F2B4C4683FDD}" destId="{60D543F4-87B3-4C19-AD1D-ED47CC202035}" srcOrd="11" destOrd="0" presId="urn:microsoft.com/office/officeart/2005/8/layout/list1"/>
    <dgm:cxn modelId="{4AD2AD83-C93F-49AD-8D12-6BA638607235}" type="presParOf" srcId="{6023648D-BF67-4800-B390-F2B4C4683FDD}" destId="{D2DDACDB-2501-4F87-AA91-E2CD0830B9A5}" srcOrd="12" destOrd="0" presId="urn:microsoft.com/office/officeart/2005/8/layout/list1"/>
    <dgm:cxn modelId="{FF93A971-3551-4BFB-ACCF-7F44C4E13E49}" type="presParOf" srcId="{D2DDACDB-2501-4F87-AA91-E2CD0830B9A5}" destId="{BB7AF970-F14E-4410-849E-6A03E55F3577}" srcOrd="0" destOrd="0" presId="urn:microsoft.com/office/officeart/2005/8/layout/list1"/>
    <dgm:cxn modelId="{C9C330D3-8DC0-48E7-872A-20CAF174EAA1}" type="presParOf" srcId="{D2DDACDB-2501-4F87-AA91-E2CD0830B9A5}" destId="{7A57A2CC-AE83-4555-B957-B9A7F6EFA885}" srcOrd="1" destOrd="0" presId="urn:microsoft.com/office/officeart/2005/8/layout/list1"/>
    <dgm:cxn modelId="{7125BB87-D597-4821-9B0E-C256D031F2A6}" type="presParOf" srcId="{6023648D-BF67-4800-B390-F2B4C4683FDD}" destId="{F749A4B2-3332-419A-8354-973787A0BAEE}" srcOrd="13" destOrd="0" presId="urn:microsoft.com/office/officeart/2005/8/layout/list1"/>
    <dgm:cxn modelId="{75BCD879-8BB8-44DB-8EF7-751A5DAF34EF}" type="presParOf" srcId="{6023648D-BF67-4800-B390-F2B4C4683FDD}" destId="{CFA40DA8-4702-4149-B986-BED898DF281A}" srcOrd="14" destOrd="0" presId="urn:microsoft.com/office/officeart/2005/8/layout/list1"/>
    <dgm:cxn modelId="{3BE72021-5718-4ADC-A720-65958D4D37C1}" type="presParOf" srcId="{6023648D-BF67-4800-B390-F2B4C4683FDD}" destId="{42450D5E-6AEA-4204-8083-5822DE4A2139}" srcOrd="15" destOrd="0" presId="urn:microsoft.com/office/officeart/2005/8/layout/list1"/>
    <dgm:cxn modelId="{F6DBCDF5-E313-4F7A-A5DB-30567368D0D2}" type="presParOf" srcId="{6023648D-BF67-4800-B390-F2B4C4683FDD}" destId="{CE3F56D3-45ED-4672-9B16-5EEC8F987826}" srcOrd="16" destOrd="0" presId="urn:microsoft.com/office/officeart/2005/8/layout/list1"/>
    <dgm:cxn modelId="{7365AF0E-17EF-408C-8761-C92E11CAF81E}" type="presParOf" srcId="{CE3F56D3-45ED-4672-9B16-5EEC8F987826}" destId="{CA618952-1084-4083-A25E-CE9AA557C4EB}" srcOrd="0" destOrd="0" presId="urn:microsoft.com/office/officeart/2005/8/layout/list1"/>
    <dgm:cxn modelId="{593FF686-CBBF-4377-B849-47FA9B02BE0A}" type="presParOf" srcId="{CE3F56D3-45ED-4672-9B16-5EEC8F987826}" destId="{18EB5ECF-0B49-41D5-9B18-084C74B36403}" srcOrd="1" destOrd="0" presId="urn:microsoft.com/office/officeart/2005/8/layout/list1"/>
    <dgm:cxn modelId="{A6E80D1F-AB4C-480C-9C79-2F2D499DDE4B}" type="presParOf" srcId="{6023648D-BF67-4800-B390-F2B4C4683FDD}" destId="{7CF3103C-EDD5-415D-8A9E-38612F5F6C51}" srcOrd="17" destOrd="0" presId="urn:microsoft.com/office/officeart/2005/8/layout/list1"/>
    <dgm:cxn modelId="{59177D3B-7388-4612-8D4A-B7483D826A98}" type="presParOf" srcId="{6023648D-BF67-4800-B390-F2B4C4683FDD}" destId="{0B64126D-EC6A-4D52-89E3-9191BADD8C20}" srcOrd="18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C68ACBA-4162-4CD2-9197-D50A76FE32F2}" type="doc">
      <dgm:prSet loTypeId="urn:microsoft.com/office/officeart/2005/8/layout/vList3" loCatId="list" qsTypeId="urn:microsoft.com/office/officeart/2005/8/quickstyle/simple1" qsCatId="simple" csTypeId="urn:microsoft.com/office/officeart/2005/8/colors/accent0_1" csCatId="mainScheme" phldr="1"/>
      <dgm:spPr/>
    </dgm:pt>
    <dgm:pt modelId="{FD7196FB-1F76-43E9-A09F-C4DE3C3062B1}">
      <dgm:prSet phldrT="[Текст]" custT="1"/>
      <dgm:spPr/>
      <dgm:t>
        <a:bodyPr/>
        <a:lstStyle/>
        <a:p>
          <a:r>
            <a:rPr lang="ru-RU" sz="3200" dirty="0" smtClean="0">
              <a:latin typeface="Times New Roman" pitchFamily="18" charset="0"/>
              <a:cs typeface="Times New Roman" pitchFamily="18" charset="0"/>
            </a:rPr>
            <a:t>Организации</a:t>
          </a:r>
          <a:endParaRPr lang="ru-RU" sz="3200" dirty="0">
            <a:latin typeface="Times New Roman" pitchFamily="18" charset="0"/>
            <a:cs typeface="Times New Roman" pitchFamily="18" charset="0"/>
          </a:endParaRPr>
        </a:p>
      </dgm:t>
    </dgm:pt>
    <dgm:pt modelId="{D2A66896-A3A3-421D-B9DF-4EC5745E5A73}" type="parTrans" cxnId="{286BA31B-B7C1-45D7-98D3-20D4C3B132CA}">
      <dgm:prSet/>
      <dgm:spPr/>
      <dgm:t>
        <a:bodyPr/>
        <a:lstStyle/>
        <a:p>
          <a:endParaRPr lang="ru-RU"/>
        </a:p>
      </dgm:t>
    </dgm:pt>
    <dgm:pt modelId="{E5F231C3-7234-4041-93C3-D6740C10D6EB}" type="sibTrans" cxnId="{286BA31B-B7C1-45D7-98D3-20D4C3B132CA}">
      <dgm:prSet/>
      <dgm:spPr/>
      <dgm:t>
        <a:bodyPr/>
        <a:lstStyle/>
        <a:p>
          <a:endParaRPr lang="ru-RU"/>
        </a:p>
      </dgm:t>
    </dgm:pt>
    <dgm:pt modelId="{A3CCF2F3-DE2C-40F0-9CD6-AB0BF9D484ED}">
      <dgm:prSet phldrT="[Текст]" custT="1"/>
      <dgm:spPr/>
      <dgm:t>
        <a:bodyPr/>
        <a:lstStyle/>
        <a:p>
          <a:r>
            <a:rPr lang="ru-RU" altLang="ru-RU" sz="1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Индивидуальные предприниматели – работодатели, нотариусы, занимающиеся частной практикой, адвокаты, учредившие адвокатский кабинет и иные лица, занимающиеся  в установленном порядке частной практикой и производящие выплаты и иные вознаграждения физическим лицам</a:t>
          </a:r>
          <a:endParaRPr lang="ru-RU" sz="1800" dirty="0">
            <a:latin typeface="Times New Roman" pitchFamily="18" charset="0"/>
            <a:cs typeface="Times New Roman" pitchFamily="18" charset="0"/>
          </a:endParaRPr>
        </a:p>
      </dgm:t>
    </dgm:pt>
    <dgm:pt modelId="{59D85868-215B-433F-9450-FAB5AA727F4C}" type="parTrans" cxnId="{7C45B9C2-EB3A-43EE-970A-42C84BD46222}">
      <dgm:prSet/>
      <dgm:spPr/>
      <dgm:t>
        <a:bodyPr/>
        <a:lstStyle/>
        <a:p>
          <a:endParaRPr lang="ru-RU"/>
        </a:p>
      </dgm:t>
    </dgm:pt>
    <dgm:pt modelId="{79C9F420-99E9-4812-A459-E64FC4FB90CF}" type="sibTrans" cxnId="{7C45B9C2-EB3A-43EE-970A-42C84BD46222}">
      <dgm:prSet/>
      <dgm:spPr/>
      <dgm:t>
        <a:bodyPr/>
        <a:lstStyle/>
        <a:p>
          <a:endParaRPr lang="ru-RU"/>
        </a:p>
      </dgm:t>
    </dgm:pt>
    <dgm:pt modelId="{6C8D0217-FE36-4E9B-8B3E-A3ABDCD83581}">
      <dgm:prSet phldrT="[Текст]" custT="1"/>
      <dgm:spPr/>
      <dgm:t>
        <a:bodyPr/>
        <a:lstStyle/>
        <a:p>
          <a:r>
            <a:rPr lang="ru-RU" alt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Физические лица – работодатели, не являющиеся индивидуальными предпринимателями</a:t>
          </a:r>
          <a:endParaRPr lang="ru-RU" sz="2400" dirty="0">
            <a:latin typeface="Times New Roman" pitchFamily="18" charset="0"/>
            <a:cs typeface="Times New Roman" pitchFamily="18" charset="0"/>
          </a:endParaRPr>
        </a:p>
      </dgm:t>
    </dgm:pt>
    <dgm:pt modelId="{B52F6C2A-728B-455F-B010-3944C1AFD1DD}" type="parTrans" cxnId="{DDBB504A-6AC7-44A1-A2FD-B3C36BAE93EE}">
      <dgm:prSet/>
      <dgm:spPr/>
      <dgm:t>
        <a:bodyPr/>
        <a:lstStyle/>
        <a:p>
          <a:endParaRPr lang="ru-RU"/>
        </a:p>
      </dgm:t>
    </dgm:pt>
    <dgm:pt modelId="{C2CBC3DD-EB1D-4D17-B0A7-AFD24DE2D082}" type="sibTrans" cxnId="{DDBB504A-6AC7-44A1-A2FD-B3C36BAE93EE}">
      <dgm:prSet/>
      <dgm:spPr/>
      <dgm:t>
        <a:bodyPr/>
        <a:lstStyle/>
        <a:p>
          <a:endParaRPr lang="ru-RU"/>
        </a:p>
      </dgm:t>
    </dgm:pt>
    <dgm:pt modelId="{9C071B7E-0F2C-4D29-A56A-41E23B6D3374}">
      <dgm:prSet custT="1"/>
      <dgm:spPr/>
      <dgm:t>
        <a:bodyPr/>
        <a:lstStyle/>
        <a:p>
          <a:r>
            <a:rPr lang="ru-RU" altLang="ru-RU" sz="3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Главы КФХ</a:t>
          </a:r>
          <a:endParaRPr lang="ru-RU" sz="3200" dirty="0"/>
        </a:p>
      </dgm:t>
    </dgm:pt>
    <dgm:pt modelId="{EC48B7D0-C214-46F5-9026-B6C6CF6DD8C4}" type="parTrans" cxnId="{5D276B10-789B-4318-917C-3AEA2A84119E}">
      <dgm:prSet/>
      <dgm:spPr/>
      <dgm:t>
        <a:bodyPr/>
        <a:lstStyle/>
        <a:p>
          <a:endParaRPr lang="ru-RU"/>
        </a:p>
      </dgm:t>
    </dgm:pt>
    <dgm:pt modelId="{AD4965B4-7C09-4099-B66A-71D8F3AB33E1}" type="sibTrans" cxnId="{5D276B10-789B-4318-917C-3AEA2A84119E}">
      <dgm:prSet/>
      <dgm:spPr/>
      <dgm:t>
        <a:bodyPr/>
        <a:lstStyle/>
        <a:p>
          <a:endParaRPr lang="ru-RU"/>
        </a:p>
      </dgm:t>
    </dgm:pt>
    <dgm:pt modelId="{33F959C9-F631-409B-BA0B-FF5799C88713}" type="pres">
      <dgm:prSet presAssocID="{4C68ACBA-4162-4CD2-9197-D50A76FE32F2}" presName="linearFlow" presStyleCnt="0">
        <dgm:presLayoutVars>
          <dgm:dir/>
          <dgm:resizeHandles val="exact"/>
        </dgm:presLayoutVars>
      </dgm:prSet>
      <dgm:spPr/>
    </dgm:pt>
    <dgm:pt modelId="{BCB7FA86-1430-4FC3-BBD1-B14345E7385E}" type="pres">
      <dgm:prSet presAssocID="{FD7196FB-1F76-43E9-A09F-C4DE3C3062B1}" presName="composite" presStyleCnt="0"/>
      <dgm:spPr/>
    </dgm:pt>
    <dgm:pt modelId="{5B9E0961-3266-49CB-BC4D-646CDA75D6B3}" type="pres">
      <dgm:prSet presAssocID="{FD7196FB-1F76-43E9-A09F-C4DE3C3062B1}" presName="imgShp" presStyleLbl="fgImgPlace1" presStyleIdx="0" presStyleCnt="4" custLinFactNeighborX="-73406" custLinFactNeighborY="-7651"/>
      <dgm:spPr/>
    </dgm:pt>
    <dgm:pt modelId="{707C4CC4-7436-4F26-B97C-006C496375F9}" type="pres">
      <dgm:prSet presAssocID="{FD7196FB-1F76-43E9-A09F-C4DE3C3062B1}" presName="txShp" presStyleLbl="node1" presStyleIdx="0" presStyleCnt="4" custScaleX="12860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C11A0A2-F078-4859-9856-92AB7DBE3D00}" type="pres">
      <dgm:prSet presAssocID="{E5F231C3-7234-4041-93C3-D6740C10D6EB}" presName="spacing" presStyleCnt="0"/>
      <dgm:spPr/>
    </dgm:pt>
    <dgm:pt modelId="{1132F4FD-9A87-48A8-A522-7CC510201136}" type="pres">
      <dgm:prSet presAssocID="{A3CCF2F3-DE2C-40F0-9CD6-AB0BF9D484ED}" presName="composite" presStyleCnt="0"/>
      <dgm:spPr/>
    </dgm:pt>
    <dgm:pt modelId="{CAA5F2EB-144B-4987-8E23-98822378BE68}" type="pres">
      <dgm:prSet presAssocID="{A3CCF2F3-DE2C-40F0-9CD6-AB0BF9D484ED}" presName="imgShp" presStyleLbl="fgImgPlace1" presStyleIdx="1" presStyleCnt="4" custLinFactNeighborX="-73406" custLinFactNeighborY="-7651"/>
      <dgm:spPr/>
    </dgm:pt>
    <dgm:pt modelId="{BAA827D1-6EEA-459F-AB22-B384EC97FB11}" type="pres">
      <dgm:prSet presAssocID="{A3CCF2F3-DE2C-40F0-9CD6-AB0BF9D484ED}" presName="txShp" presStyleLbl="node1" presStyleIdx="1" presStyleCnt="4" custScaleX="128609" custScaleY="12039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2BC4B44-F612-4674-AA9D-1EFF8470E12C}" type="pres">
      <dgm:prSet presAssocID="{79C9F420-99E9-4812-A459-E64FC4FB90CF}" presName="spacing" presStyleCnt="0"/>
      <dgm:spPr/>
    </dgm:pt>
    <dgm:pt modelId="{42A5AA3D-E6DE-43C3-9EE0-89A60AD0BC87}" type="pres">
      <dgm:prSet presAssocID="{6C8D0217-FE36-4E9B-8B3E-A3ABDCD83581}" presName="composite" presStyleCnt="0"/>
      <dgm:spPr/>
    </dgm:pt>
    <dgm:pt modelId="{61C95BE1-F107-45DB-A013-3D4D6EF2E799}" type="pres">
      <dgm:prSet presAssocID="{6C8D0217-FE36-4E9B-8B3E-A3ABDCD83581}" presName="imgShp" presStyleLbl="fgImgPlace1" presStyleIdx="2" presStyleCnt="4" custLinFactNeighborX="-73406" custLinFactNeighborY="-7651"/>
      <dgm:spPr/>
    </dgm:pt>
    <dgm:pt modelId="{6E872E9B-5D9A-493D-908A-DFC54CE625C3}" type="pres">
      <dgm:prSet presAssocID="{6C8D0217-FE36-4E9B-8B3E-A3ABDCD83581}" presName="txShp" presStyleLbl="node1" presStyleIdx="2" presStyleCnt="4" custScaleX="12860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599687F-8512-45E0-A4DE-3E98F40EE0B0}" type="pres">
      <dgm:prSet presAssocID="{C2CBC3DD-EB1D-4D17-B0A7-AFD24DE2D082}" presName="spacing" presStyleCnt="0"/>
      <dgm:spPr/>
    </dgm:pt>
    <dgm:pt modelId="{0F8FF9C5-2DD2-4354-A5A8-D2BDD9A6898B}" type="pres">
      <dgm:prSet presAssocID="{9C071B7E-0F2C-4D29-A56A-41E23B6D3374}" presName="composite" presStyleCnt="0"/>
      <dgm:spPr/>
    </dgm:pt>
    <dgm:pt modelId="{186CD4A8-8501-4BB5-B833-A212CE24D8BD}" type="pres">
      <dgm:prSet presAssocID="{9C071B7E-0F2C-4D29-A56A-41E23B6D3374}" presName="imgShp" presStyleLbl="fgImgPlace1" presStyleIdx="3" presStyleCnt="4" custLinFactNeighborX="-73406" custLinFactNeighborY="-7651"/>
      <dgm:spPr/>
    </dgm:pt>
    <dgm:pt modelId="{158DA4AF-6251-47AE-9710-FD2F9641EBA6}" type="pres">
      <dgm:prSet presAssocID="{9C071B7E-0F2C-4D29-A56A-41E23B6D3374}" presName="txShp" presStyleLbl="node1" presStyleIdx="3" presStyleCnt="4" custScaleX="12860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51053D9E-2449-4B98-93B5-242DC759BC6B}" type="presOf" srcId="{FD7196FB-1F76-43E9-A09F-C4DE3C3062B1}" destId="{707C4CC4-7436-4F26-B97C-006C496375F9}" srcOrd="0" destOrd="0" presId="urn:microsoft.com/office/officeart/2005/8/layout/vList3"/>
    <dgm:cxn modelId="{7C45B9C2-EB3A-43EE-970A-42C84BD46222}" srcId="{4C68ACBA-4162-4CD2-9197-D50A76FE32F2}" destId="{A3CCF2F3-DE2C-40F0-9CD6-AB0BF9D484ED}" srcOrd="1" destOrd="0" parTransId="{59D85868-215B-433F-9450-FAB5AA727F4C}" sibTransId="{79C9F420-99E9-4812-A459-E64FC4FB90CF}"/>
    <dgm:cxn modelId="{DDBB504A-6AC7-44A1-A2FD-B3C36BAE93EE}" srcId="{4C68ACBA-4162-4CD2-9197-D50A76FE32F2}" destId="{6C8D0217-FE36-4E9B-8B3E-A3ABDCD83581}" srcOrd="2" destOrd="0" parTransId="{B52F6C2A-728B-455F-B010-3944C1AFD1DD}" sibTransId="{C2CBC3DD-EB1D-4D17-B0A7-AFD24DE2D082}"/>
    <dgm:cxn modelId="{286BA31B-B7C1-45D7-98D3-20D4C3B132CA}" srcId="{4C68ACBA-4162-4CD2-9197-D50A76FE32F2}" destId="{FD7196FB-1F76-43E9-A09F-C4DE3C3062B1}" srcOrd="0" destOrd="0" parTransId="{D2A66896-A3A3-421D-B9DF-4EC5745E5A73}" sibTransId="{E5F231C3-7234-4041-93C3-D6740C10D6EB}"/>
    <dgm:cxn modelId="{8241ECA0-1118-4B6E-AF96-E4FFDA0487EE}" type="presOf" srcId="{4C68ACBA-4162-4CD2-9197-D50A76FE32F2}" destId="{33F959C9-F631-409B-BA0B-FF5799C88713}" srcOrd="0" destOrd="0" presId="urn:microsoft.com/office/officeart/2005/8/layout/vList3"/>
    <dgm:cxn modelId="{5D276B10-789B-4318-917C-3AEA2A84119E}" srcId="{4C68ACBA-4162-4CD2-9197-D50A76FE32F2}" destId="{9C071B7E-0F2C-4D29-A56A-41E23B6D3374}" srcOrd="3" destOrd="0" parTransId="{EC48B7D0-C214-46F5-9026-B6C6CF6DD8C4}" sibTransId="{AD4965B4-7C09-4099-B66A-71D8F3AB33E1}"/>
    <dgm:cxn modelId="{8D9A6BA2-3701-4223-99C6-743F748B99A2}" type="presOf" srcId="{9C071B7E-0F2C-4D29-A56A-41E23B6D3374}" destId="{158DA4AF-6251-47AE-9710-FD2F9641EBA6}" srcOrd="0" destOrd="0" presId="urn:microsoft.com/office/officeart/2005/8/layout/vList3"/>
    <dgm:cxn modelId="{3871CB62-215B-430B-AB31-9932622275DA}" type="presOf" srcId="{6C8D0217-FE36-4E9B-8B3E-A3ABDCD83581}" destId="{6E872E9B-5D9A-493D-908A-DFC54CE625C3}" srcOrd="0" destOrd="0" presId="urn:microsoft.com/office/officeart/2005/8/layout/vList3"/>
    <dgm:cxn modelId="{C00149D7-3199-40BA-ACDD-BBC398124328}" type="presOf" srcId="{A3CCF2F3-DE2C-40F0-9CD6-AB0BF9D484ED}" destId="{BAA827D1-6EEA-459F-AB22-B384EC97FB11}" srcOrd="0" destOrd="0" presId="urn:microsoft.com/office/officeart/2005/8/layout/vList3"/>
    <dgm:cxn modelId="{1EA5ACA1-34D7-4CE8-A57B-713D89093FBF}" type="presParOf" srcId="{33F959C9-F631-409B-BA0B-FF5799C88713}" destId="{BCB7FA86-1430-4FC3-BBD1-B14345E7385E}" srcOrd="0" destOrd="0" presId="urn:microsoft.com/office/officeart/2005/8/layout/vList3"/>
    <dgm:cxn modelId="{1445DFB7-F652-4E4F-A600-1CF38F229649}" type="presParOf" srcId="{BCB7FA86-1430-4FC3-BBD1-B14345E7385E}" destId="{5B9E0961-3266-49CB-BC4D-646CDA75D6B3}" srcOrd="0" destOrd="0" presId="urn:microsoft.com/office/officeart/2005/8/layout/vList3"/>
    <dgm:cxn modelId="{0193ED49-90E2-4BEB-8442-C4B7F295FBB9}" type="presParOf" srcId="{BCB7FA86-1430-4FC3-BBD1-B14345E7385E}" destId="{707C4CC4-7436-4F26-B97C-006C496375F9}" srcOrd="1" destOrd="0" presId="urn:microsoft.com/office/officeart/2005/8/layout/vList3"/>
    <dgm:cxn modelId="{EC9FFFDD-64A4-4594-B66D-96CAE055182B}" type="presParOf" srcId="{33F959C9-F631-409B-BA0B-FF5799C88713}" destId="{2C11A0A2-F078-4859-9856-92AB7DBE3D00}" srcOrd="1" destOrd="0" presId="urn:microsoft.com/office/officeart/2005/8/layout/vList3"/>
    <dgm:cxn modelId="{2D2B6E76-3844-4EB0-B508-29D336A45AE6}" type="presParOf" srcId="{33F959C9-F631-409B-BA0B-FF5799C88713}" destId="{1132F4FD-9A87-48A8-A522-7CC510201136}" srcOrd="2" destOrd="0" presId="urn:microsoft.com/office/officeart/2005/8/layout/vList3"/>
    <dgm:cxn modelId="{03EB85B5-B7C4-4934-A4F8-F8A217F3B9B1}" type="presParOf" srcId="{1132F4FD-9A87-48A8-A522-7CC510201136}" destId="{CAA5F2EB-144B-4987-8E23-98822378BE68}" srcOrd="0" destOrd="0" presId="urn:microsoft.com/office/officeart/2005/8/layout/vList3"/>
    <dgm:cxn modelId="{C2E66517-678E-44A1-AB59-F8749F3D0789}" type="presParOf" srcId="{1132F4FD-9A87-48A8-A522-7CC510201136}" destId="{BAA827D1-6EEA-459F-AB22-B384EC97FB11}" srcOrd="1" destOrd="0" presId="urn:microsoft.com/office/officeart/2005/8/layout/vList3"/>
    <dgm:cxn modelId="{C9930873-688A-4E39-A784-E415CE96C067}" type="presParOf" srcId="{33F959C9-F631-409B-BA0B-FF5799C88713}" destId="{E2BC4B44-F612-4674-AA9D-1EFF8470E12C}" srcOrd="3" destOrd="0" presId="urn:microsoft.com/office/officeart/2005/8/layout/vList3"/>
    <dgm:cxn modelId="{810B95FB-D5B4-49BB-9512-C4E8CD888E5E}" type="presParOf" srcId="{33F959C9-F631-409B-BA0B-FF5799C88713}" destId="{42A5AA3D-E6DE-43C3-9EE0-89A60AD0BC87}" srcOrd="4" destOrd="0" presId="urn:microsoft.com/office/officeart/2005/8/layout/vList3"/>
    <dgm:cxn modelId="{A7C54F5B-034B-456A-936E-1E7C82E05640}" type="presParOf" srcId="{42A5AA3D-E6DE-43C3-9EE0-89A60AD0BC87}" destId="{61C95BE1-F107-45DB-A013-3D4D6EF2E799}" srcOrd="0" destOrd="0" presId="urn:microsoft.com/office/officeart/2005/8/layout/vList3"/>
    <dgm:cxn modelId="{0BBF296A-4C97-45C8-8D73-60960F8CDF3A}" type="presParOf" srcId="{42A5AA3D-E6DE-43C3-9EE0-89A60AD0BC87}" destId="{6E872E9B-5D9A-493D-908A-DFC54CE625C3}" srcOrd="1" destOrd="0" presId="urn:microsoft.com/office/officeart/2005/8/layout/vList3"/>
    <dgm:cxn modelId="{97F69FE5-614E-4656-803C-FBCE929456C8}" type="presParOf" srcId="{33F959C9-F631-409B-BA0B-FF5799C88713}" destId="{3599687F-8512-45E0-A4DE-3E98F40EE0B0}" srcOrd="5" destOrd="0" presId="urn:microsoft.com/office/officeart/2005/8/layout/vList3"/>
    <dgm:cxn modelId="{748197E5-3D8E-49A8-8C95-411BE3F04EFD}" type="presParOf" srcId="{33F959C9-F631-409B-BA0B-FF5799C88713}" destId="{0F8FF9C5-2DD2-4354-A5A8-D2BDD9A6898B}" srcOrd="6" destOrd="0" presId="urn:microsoft.com/office/officeart/2005/8/layout/vList3"/>
    <dgm:cxn modelId="{21E41082-985B-4151-A198-6AAD51F9DBEF}" type="presParOf" srcId="{0F8FF9C5-2DD2-4354-A5A8-D2BDD9A6898B}" destId="{186CD4A8-8501-4BB5-B833-A212CE24D8BD}" srcOrd="0" destOrd="0" presId="urn:microsoft.com/office/officeart/2005/8/layout/vList3"/>
    <dgm:cxn modelId="{A078897A-63E5-41E7-8DD7-089763B1A616}" type="presParOf" srcId="{0F8FF9C5-2DD2-4354-A5A8-D2BDD9A6898B}" destId="{158DA4AF-6251-47AE-9710-FD2F9641EBA6}" srcOrd="1" destOrd="0" presId="urn:microsoft.com/office/officeart/2005/8/layout/vLis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D16B470-D22B-4544-9BB1-C2DDE56D54E4}">
      <dsp:nvSpPr>
        <dsp:cNvPr id="0" name=""/>
        <dsp:cNvSpPr/>
      </dsp:nvSpPr>
      <dsp:spPr>
        <a:xfrm>
          <a:off x="0" y="800201"/>
          <a:ext cx="8784976" cy="327600"/>
        </a:xfrm>
        <a:prstGeom prst="rect">
          <a:avLst/>
        </a:prstGeom>
        <a:noFill/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15F9B25-B04A-443D-9C28-4004FA333C37}">
      <dsp:nvSpPr>
        <dsp:cNvPr id="0" name=""/>
        <dsp:cNvSpPr/>
      </dsp:nvSpPr>
      <dsp:spPr>
        <a:xfrm>
          <a:off x="332061" y="216026"/>
          <a:ext cx="8380038" cy="988228"/>
        </a:xfrm>
        <a:prstGeom prst="roundRect">
          <a:avLst/>
        </a:prstGeom>
        <a:solidFill>
          <a:schemeClr val="accent1">
            <a:lumMod val="20000"/>
            <a:lumOff val="80000"/>
            <a:alpha val="41000"/>
          </a:schemeClr>
        </a:solidFill>
        <a:ln w="3175" cap="flat" cmpd="sng" algn="ctr">
          <a:solidFill>
            <a:schemeClr val="accent1"/>
          </a:solidFill>
          <a:prstDash val="solid"/>
        </a:ln>
        <a:effectLst/>
      </dsp:spPr>
      <dsp:style>
        <a:lnRef idx="2">
          <a:schemeClr val="accent1"/>
        </a:lnRef>
        <a:fillRef idx="1">
          <a:schemeClr val="lt1"/>
        </a:fillRef>
        <a:effectRef idx="0">
          <a:schemeClr val="accent1"/>
        </a:effectRef>
        <a:fontRef idx="minor">
          <a:schemeClr val="dk1"/>
        </a:fontRef>
      </dsp:style>
      <dsp:txBody>
        <a:bodyPr spcFirstLastPara="0" vert="horz" wrap="square" lIns="232436" tIns="0" rIns="232436" bIns="0" numCol="1" spcCol="1270" anchor="ctr" anchorCtr="0">
          <a:noAutofit/>
        </a:bodyPr>
        <a:lstStyle/>
        <a:p>
          <a:pPr lvl="0" algn="just" defTabSz="8001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kumimoji="0" lang="ru-RU" sz="1800" b="1" i="0" u="none" strike="noStrike" kern="1200" cap="none" spc="-2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Утвержден расчет по страховым взносам</a:t>
          </a:r>
          <a:r>
            <a:rPr kumimoji="0" lang="ru-RU" sz="1800" b="0" i="0" u="none" strike="noStrike" kern="1200" cap="none" spc="-2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kumimoji="0" lang="ru-RU" sz="1800" b="0" i="0" u="none" strike="noStrike" kern="1200" cap="none" spc="-2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rPr>
            <a:t>порядок его заполнения и формат его представления. Приказ ФНС России от 10.10.2016 № ММВ-7-11/551@ </a:t>
          </a:r>
        </a:p>
        <a:p>
          <a:pPr lvl="0" algn="just" defTabSz="8001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kumimoji="0" lang="ru-RU" sz="1800" b="0" i="0" u="none" strike="noStrike" kern="1200" cap="none" spc="-2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rPr>
            <a:t>(</a:t>
          </a:r>
          <a:r>
            <a:rPr lang="ru-RU" sz="1800" b="0" i="0" u="none" strike="noStrike" kern="1200" baseline="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Зарегистрирован в Минюсте России 26 октября 2016 г. № 44141).</a:t>
          </a:r>
          <a:endParaRPr lang="ru-RU" sz="1800" b="0" i="0" kern="1200" dirty="0">
            <a:latin typeface="Calibri Light" charset="0"/>
            <a:ea typeface="Calibri Light" charset="0"/>
            <a:cs typeface="Calibri Light" charset="0"/>
          </a:endParaRPr>
        </a:p>
      </dsp:txBody>
      <dsp:txXfrm>
        <a:off x="380302" y="264267"/>
        <a:ext cx="8283556" cy="891746"/>
      </dsp:txXfrm>
    </dsp:sp>
    <dsp:sp modelId="{96A2A0A9-5BE9-4484-8B2B-97D25B91E351}">
      <dsp:nvSpPr>
        <dsp:cNvPr id="0" name=""/>
        <dsp:cNvSpPr/>
      </dsp:nvSpPr>
      <dsp:spPr>
        <a:xfrm>
          <a:off x="0" y="2399905"/>
          <a:ext cx="8784976" cy="327600"/>
        </a:xfrm>
        <a:prstGeom prst="rect">
          <a:avLst/>
        </a:prstGeom>
        <a:noFill/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896973D-EC9E-4542-8044-B4FC2ED00538}">
      <dsp:nvSpPr>
        <dsp:cNvPr id="0" name=""/>
        <dsp:cNvSpPr/>
      </dsp:nvSpPr>
      <dsp:spPr>
        <a:xfrm>
          <a:off x="326532" y="1440161"/>
          <a:ext cx="8384587" cy="1439725"/>
        </a:xfrm>
        <a:prstGeom prst="roundRect">
          <a:avLst/>
        </a:prstGeom>
        <a:solidFill>
          <a:schemeClr val="accent1">
            <a:lumMod val="20000"/>
            <a:lumOff val="80000"/>
            <a:alpha val="41000"/>
          </a:schemeClr>
        </a:solidFill>
        <a:ln w="3175" cap="flat" cmpd="sng" algn="ctr">
          <a:solidFill>
            <a:schemeClr val="accent1"/>
          </a:solidFill>
          <a:prstDash val="solid"/>
        </a:ln>
        <a:effectLst/>
      </dsp:spPr>
      <dsp:style>
        <a:lnRef idx="2">
          <a:schemeClr val="accent1"/>
        </a:lnRef>
        <a:fillRef idx="1">
          <a:schemeClr val="lt1"/>
        </a:fillRef>
        <a:effectRef idx="0">
          <a:schemeClr val="accent1"/>
        </a:effectRef>
        <a:fontRef idx="minor">
          <a:schemeClr val="dk1"/>
        </a:fontRef>
      </dsp:style>
      <dsp:txBody>
        <a:bodyPr spcFirstLastPara="0" vert="horz" wrap="square" lIns="232436" tIns="0" rIns="232436" bIns="0" numCol="1" spcCol="1270" anchor="ctr" anchorCtr="0">
          <a:noAutofit/>
        </a:bodyPr>
        <a:lstStyle/>
        <a:p>
          <a:pPr marL="0" marR="0" lvl="0" indent="0" algn="just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800" b="0" kern="1200" spc="-2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 </a:t>
          </a:r>
        </a:p>
        <a:p>
          <a:pPr marL="0" marR="0" lvl="0" indent="0" algn="just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kumimoji="0" lang="ru-RU" sz="1800" b="1" i="0" u="none" strike="noStrike" kern="1200" cap="none" spc="-2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Подписаны соглашения о сотрудничестве </a:t>
          </a:r>
          <a:r>
            <a:rPr kumimoji="0" lang="ru-RU" sz="1800" b="0" i="0" u="none" strike="noStrike" kern="1200" cap="none" spc="-2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и организации информационного взаимодействия между ФНС России и государственными внебюджетными фондами, </a:t>
          </a:r>
          <a:r>
            <a:rPr kumimoji="0" lang="ru-RU" sz="1800" b="1" i="0" u="none" strike="noStrike" kern="1200" cap="none" spc="-2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п</a:t>
          </a:r>
          <a:r>
            <a:rPr lang="ru-RU" sz="1800" b="1" kern="1200" spc="-20" dirty="0" err="1" smtClean="0"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орядки</a:t>
          </a:r>
          <a:r>
            <a:rPr lang="ru-RU" sz="1800" b="1" kern="1200" spc="-20" dirty="0" smtClean="0"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 взаимодействия </a:t>
          </a:r>
          <a:r>
            <a:rPr lang="ru-RU" sz="1800" kern="1200" spc="-2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ФНС России с государственными внебюджетными фондами и </a:t>
          </a:r>
          <a:r>
            <a:rPr lang="ru-RU" sz="1800" b="1" kern="1200" spc="-20" dirty="0" smtClean="0"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утверждены форматы</a:t>
          </a:r>
          <a:r>
            <a:rPr lang="ru-RU" sz="1800" kern="1200" spc="-2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, используемые при таком взаимодействии.</a:t>
          </a:r>
          <a:endParaRPr lang="ru-RU" sz="1800" b="0" i="0" kern="1200" dirty="0" smtClean="0">
            <a:latin typeface="Times New Roman" panose="02020603050405020304" pitchFamily="18" charset="0"/>
            <a:ea typeface="Calibri Light" charset="0"/>
            <a:cs typeface="Times New Roman" panose="02020603050405020304" pitchFamily="18" charset="0"/>
          </a:endParaRPr>
        </a:p>
        <a:p>
          <a:pPr marL="0" marR="0" lvl="0" indent="0" algn="just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ru-RU" sz="1800" b="0" i="0" kern="1200" dirty="0">
            <a:latin typeface="Calibri Light" charset="0"/>
            <a:ea typeface="Calibri Light" charset="0"/>
            <a:cs typeface="Calibri Light" charset="0"/>
          </a:endParaRPr>
        </a:p>
      </dsp:txBody>
      <dsp:txXfrm>
        <a:off x="396814" y="1510443"/>
        <a:ext cx="8244023" cy="1299161"/>
      </dsp:txXfrm>
    </dsp:sp>
    <dsp:sp modelId="{770E9BA7-1F72-4C09-BF4E-FEAB23233F18}">
      <dsp:nvSpPr>
        <dsp:cNvPr id="0" name=""/>
        <dsp:cNvSpPr/>
      </dsp:nvSpPr>
      <dsp:spPr>
        <a:xfrm>
          <a:off x="0" y="3404232"/>
          <a:ext cx="8784976" cy="327600"/>
        </a:xfrm>
        <a:prstGeom prst="rect">
          <a:avLst/>
        </a:prstGeom>
        <a:noFill/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C019EDF-0065-4432-901C-8F1EBA72ED8A}">
      <dsp:nvSpPr>
        <dsp:cNvPr id="0" name=""/>
        <dsp:cNvSpPr/>
      </dsp:nvSpPr>
      <dsp:spPr>
        <a:xfrm>
          <a:off x="337409" y="3096345"/>
          <a:ext cx="8347456" cy="822624"/>
        </a:xfrm>
        <a:prstGeom prst="roundRect">
          <a:avLst/>
        </a:prstGeom>
        <a:solidFill>
          <a:schemeClr val="accent1">
            <a:lumMod val="20000"/>
            <a:lumOff val="80000"/>
            <a:alpha val="41000"/>
          </a:schemeClr>
        </a:solidFill>
        <a:ln w="3175" cap="flat" cmpd="sng" algn="ctr">
          <a:solidFill>
            <a:schemeClr val="accent1"/>
          </a:solidFill>
          <a:prstDash val="solid"/>
        </a:ln>
        <a:effectLst/>
      </dsp:spPr>
      <dsp:style>
        <a:lnRef idx="2">
          <a:schemeClr val="accent1"/>
        </a:lnRef>
        <a:fillRef idx="1">
          <a:schemeClr val="lt1"/>
        </a:fillRef>
        <a:effectRef idx="0">
          <a:schemeClr val="accent1"/>
        </a:effectRef>
        <a:fontRef idx="minor">
          <a:schemeClr val="dk1"/>
        </a:fontRef>
      </dsp:style>
      <dsp:txBody>
        <a:bodyPr spcFirstLastPara="0" vert="horz" wrap="square" lIns="232436" tIns="0" rIns="232436" bIns="0" numCol="1" spcCol="1270" anchor="ctr" anchorCtr="0">
          <a:noAutofit/>
        </a:bodyPr>
        <a:lstStyle/>
        <a:p>
          <a:pPr lvl="0" algn="just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spc="-2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Организован </a:t>
          </a:r>
          <a:r>
            <a:rPr lang="ru-RU" sz="1800" b="1" kern="1200" spc="-20" dirty="0" smtClean="0"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прием сальдо расчетов </a:t>
          </a:r>
          <a:r>
            <a:rPr lang="ru-RU" sz="1800" kern="1200" spc="-2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по страховым взносам, пени, штрафам, а также </a:t>
          </a:r>
          <a:r>
            <a:rPr lang="ru-RU" sz="1800" b="1" kern="1200" spc="-20" dirty="0" smtClean="0"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задолженности</a:t>
          </a:r>
          <a:r>
            <a:rPr lang="ru-RU" sz="1800" kern="1200" spc="-2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 по страховым взносам по состоянию на 01.01.2017 от ПФР и ФСС России.</a:t>
          </a:r>
          <a:endParaRPr lang="ru-RU" sz="1800" b="0" i="0" kern="1200" dirty="0">
            <a:latin typeface="Calibri Light" charset="0"/>
            <a:ea typeface="Calibri Light" charset="0"/>
            <a:cs typeface="Calibri Light" charset="0"/>
          </a:endParaRPr>
        </a:p>
      </dsp:txBody>
      <dsp:txXfrm>
        <a:off x="377566" y="3136502"/>
        <a:ext cx="8267142" cy="742310"/>
      </dsp:txXfrm>
    </dsp:sp>
    <dsp:sp modelId="{CFA40DA8-4702-4149-B986-BED898DF281A}">
      <dsp:nvSpPr>
        <dsp:cNvPr id="0" name=""/>
        <dsp:cNvSpPr/>
      </dsp:nvSpPr>
      <dsp:spPr>
        <a:xfrm>
          <a:off x="0" y="4253916"/>
          <a:ext cx="8784976" cy="569873"/>
        </a:xfrm>
        <a:prstGeom prst="rect">
          <a:avLst/>
        </a:prstGeom>
        <a:noFill/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A57A2CC-AE83-4555-B957-B9A7F6EFA885}">
      <dsp:nvSpPr>
        <dsp:cNvPr id="0" name=""/>
        <dsp:cNvSpPr/>
      </dsp:nvSpPr>
      <dsp:spPr>
        <a:xfrm>
          <a:off x="326770" y="4123638"/>
          <a:ext cx="8359201" cy="597433"/>
        </a:xfrm>
        <a:prstGeom prst="roundRect">
          <a:avLst/>
        </a:prstGeom>
        <a:solidFill>
          <a:schemeClr val="accent1">
            <a:lumMod val="20000"/>
            <a:lumOff val="80000"/>
            <a:alpha val="41000"/>
          </a:schemeClr>
        </a:solidFill>
        <a:ln w="3175" cap="flat" cmpd="sng" algn="ctr">
          <a:solidFill>
            <a:schemeClr val="accent1"/>
          </a:solidFill>
          <a:prstDash val="solid"/>
        </a:ln>
        <a:effectLst/>
      </dsp:spPr>
      <dsp:style>
        <a:lnRef idx="2">
          <a:schemeClr val="accent1"/>
        </a:lnRef>
        <a:fillRef idx="1">
          <a:schemeClr val="lt1"/>
        </a:fillRef>
        <a:effectRef idx="0">
          <a:schemeClr val="accent1"/>
        </a:effectRef>
        <a:fontRef idx="minor">
          <a:schemeClr val="dk1"/>
        </a:fontRef>
      </dsp:style>
      <dsp:txBody>
        <a:bodyPr spcFirstLastPara="0" vert="horz" wrap="square" lIns="232436" tIns="0" rIns="232436" bIns="0" numCol="1" spcCol="1270" anchor="ctr" anchorCtr="0">
          <a:noAutofit/>
        </a:bodyPr>
        <a:lstStyle/>
        <a:p>
          <a:pPr lvl="0" algn="just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0" lang="ru-RU" sz="1800" b="0" i="0" u="none" strike="noStrike" kern="1200" cap="none" spc="-2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Доработаны </a:t>
          </a:r>
          <a:r>
            <a:rPr kumimoji="0" lang="ru-RU" sz="1800" b="1" i="0" u="none" strike="noStrike" kern="1200" cap="none" spc="-2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личные кабинеты </a:t>
          </a:r>
          <a:r>
            <a:rPr kumimoji="0" lang="ru-RU" sz="1800" b="0" i="0" u="none" strike="noStrike" kern="1200" cap="none" spc="-2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физического лица, индивидуального предпринимателя, юридического лица.</a:t>
          </a:r>
          <a:endParaRPr lang="ru-RU" sz="1800" b="0" i="0" kern="1200" dirty="0">
            <a:latin typeface="Calibri Light" charset="0"/>
            <a:ea typeface="Calibri Light" charset="0"/>
            <a:cs typeface="Calibri Light" charset="0"/>
          </a:endParaRPr>
        </a:p>
      </dsp:txBody>
      <dsp:txXfrm>
        <a:off x="355934" y="4152802"/>
        <a:ext cx="8300873" cy="539105"/>
      </dsp:txXfrm>
    </dsp:sp>
    <dsp:sp modelId="{0B64126D-EC6A-4D52-89E3-9191BADD8C20}">
      <dsp:nvSpPr>
        <dsp:cNvPr id="0" name=""/>
        <dsp:cNvSpPr/>
      </dsp:nvSpPr>
      <dsp:spPr>
        <a:xfrm>
          <a:off x="216022" y="4616105"/>
          <a:ext cx="8352843" cy="327600"/>
        </a:xfrm>
        <a:prstGeom prst="rect">
          <a:avLst/>
        </a:prstGeom>
        <a:noFill/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8EB5ECF-0B49-41D5-9B18-084C74B36403}">
      <dsp:nvSpPr>
        <dsp:cNvPr id="0" name=""/>
        <dsp:cNvSpPr/>
      </dsp:nvSpPr>
      <dsp:spPr>
        <a:xfrm>
          <a:off x="330608" y="4924142"/>
          <a:ext cx="8348891" cy="775256"/>
        </a:xfrm>
        <a:prstGeom prst="roundRect">
          <a:avLst/>
        </a:prstGeom>
        <a:solidFill>
          <a:schemeClr val="accent1">
            <a:lumMod val="20000"/>
            <a:lumOff val="80000"/>
            <a:alpha val="41000"/>
          </a:schemeClr>
        </a:solidFill>
        <a:ln w="3175" cap="flat" cmpd="sng" algn="ctr">
          <a:solidFill>
            <a:schemeClr val="accent1"/>
          </a:solidFill>
          <a:prstDash val="solid"/>
        </a:ln>
        <a:effectLst/>
      </dsp:spPr>
      <dsp:style>
        <a:lnRef idx="2">
          <a:schemeClr val="accent1"/>
        </a:lnRef>
        <a:fillRef idx="1">
          <a:schemeClr val="lt1"/>
        </a:fillRef>
        <a:effectRef idx="0">
          <a:schemeClr val="accent1"/>
        </a:effectRef>
        <a:fontRef idx="minor">
          <a:schemeClr val="dk1"/>
        </a:fontRef>
      </dsp:style>
      <dsp:txBody>
        <a:bodyPr spcFirstLastPara="0" vert="horz" wrap="square" lIns="232436" tIns="0" rIns="232436" bIns="0" numCol="1" spcCol="1270" anchor="ctr" anchorCtr="0">
          <a:noAutofit/>
        </a:bodyPr>
        <a:lstStyle/>
        <a:p>
          <a:pPr lvl="0" algn="just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Утверждена форма статистической налоговой отчетности</a:t>
          </a:r>
          <a:r>
            <a:rPr lang="ru-RU" sz="1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№ 8-СВ «</a:t>
          </a:r>
          <a:r>
            <a:rPr lang="ru-RU" sz="1800" kern="1200" dirty="0" smtClean="0">
              <a:solidFill>
                <a:srgbClr val="00000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</a:rPr>
            <a:t>Отчет о базе для исчисления страховых взносов и структуре начислений по страховым взносам»</a:t>
          </a:r>
          <a:r>
            <a:rPr lang="ru-RU" sz="1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  <a:endParaRPr lang="ru-RU" sz="1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68453" y="4961987"/>
        <a:ext cx="8273201" cy="69956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07C4CC4-7436-4F26-B97C-006C496375F9}">
      <dsp:nvSpPr>
        <dsp:cNvPr id="0" name=""/>
        <dsp:cNvSpPr/>
      </dsp:nvSpPr>
      <dsp:spPr>
        <a:xfrm rot="10800000">
          <a:off x="703563" y="2563"/>
          <a:ext cx="8313951" cy="1043117"/>
        </a:xfrm>
        <a:prstGeom prst="homePlat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9986" tIns="121920" rIns="227584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200" kern="1200" dirty="0" smtClean="0">
              <a:latin typeface="Times New Roman" pitchFamily="18" charset="0"/>
              <a:cs typeface="Times New Roman" pitchFamily="18" charset="0"/>
            </a:rPr>
            <a:t>Организации</a:t>
          </a:r>
          <a:endParaRPr lang="ru-RU" sz="3200" kern="1200" dirty="0">
            <a:latin typeface="Times New Roman" pitchFamily="18" charset="0"/>
            <a:cs typeface="Times New Roman" pitchFamily="18" charset="0"/>
          </a:endParaRPr>
        </a:p>
      </dsp:txBody>
      <dsp:txXfrm rot="10800000">
        <a:off x="964342" y="2563"/>
        <a:ext cx="8053172" cy="1043117"/>
      </dsp:txXfrm>
    </dsp:sp>
    <dsp:sp modelId="{5B9E0961-3266-49CB-BC4D-646CDA75D6B3}">
      <dsp:nvSpPr>
        <dsp:cNvPr id="0" name=""/>
        <dsp:cNvSpPr/>
      </dsp:nvSpPr>
      <dsp:spPr>
        <a:xfrm>
          <a:off x="341011" y="0"/>
          <a:ext cx="1043117" cy="1043117"/>
        </a:xfrm>
        <a:prstGeom prst="ellipse">
          <a:avLst/>
        </a:prstGeom>
        <a:solidFill>
          <a:schemeClr val="dk1"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AA827D1-6EEA-459F-AB22-B384EC97FB11}">
      <dsp:nvSpPr>
        <dsp:cNvPr id="0" name=""/>
        <dsp:cNvSpPr/>
      </dsp:nvSpPr>
      <dsp:spPr>
        <a:xfrm rot="10800000">
          <a:off x="703563" y="1357059"/>
          <a:ext cx="8313951" cy="1255861"/>
        </a:xfrm>
        <a:prstGeom prst="homePlat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9986" tIns="68580" rIns="128016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altLang="ru-RU" sz="1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Индивидуальные предприниматели – работодатели, нотариусы, занимающиеся частной практикой, адвокаты, учредившие адвокатский кабинет и иные лица, занимающиеся  в установленном порядке частной практикой и производящие выплаты и иные вознаграждения физическим лицам</a:t>
          </a:r>
          <a:endParaRPr lang="ru-RU" sz="1800" kern="1200" dirty="0">
            <a:latin typeface="Times New Roman" pitchFamily="18" charset="0"/>
            <a:cs typeface="Times New Roman" pitchFamily="18" charset="0"/>
          </a:endParaRPr>
        </a:p>
      </dsp:txBody>
      <dsp:txXfrm rot="10800000">
        <a:off x="1017528" y="1357059"/>
        <a:ext cx="7999986" cy="1255861"/>
      </dsp:txXfrm>
    </dsp:sp>
    <dsp:sp modelId="{CAA5F2EB-144B-4987-8E23-98822378BE68}">
      <dsp:nvSpPr>
        <dsp:cNvPr id="0" name=""/>
        <dsp:cNvSpPr/>
      </dsp:nvSpPr>
      <dsp:spPr>
        <a:xfrm>
          <a:off x="341011" y="1383622"/>
          <a:ext cx="1043117" cy="1043117"/>
        </a:xfrm>
        <a:prstGeom prst="ellipse">
          <a:avLst/>
        </a:prstGeom>
        <a:solidFill>
          <a:schemeClr val="dk1"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E872E9B-5D9A-493D-908A-DFC54CE625C3}">
      <dsp:nvSpPr>
        <dsp:cNvPr id="0" name=""/>
        <dsp:cNvSpPr/>
      </dsp:nvSpPr>
      <dsp:spPr>
        <a:xfrm rot="10800000">
          <a:off x="703563" y="2924298"/>
          <a:ext cx="8313951" cy="1043117"/>
        </a:xfrm>
        <a:prstGeom prst="homePlat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9986" tIns="91440" rIns="170688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altLang="ru-RU" sz="2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Физические лица – работодатели, не являющиеся индивидуальными предпринимателями</a:t>
          </a:r>
          <a:endParaRPr lang="ru-RU" sz="2400" kern="1200" dirty="0">
            <a:latin typeface="Times New Roman" pitchFamily="18" charset="0"/>
            <a:cs typeface="Times New Roman" pitchFamily="18" charset="0"/>
          </a:endParaRPr>
        </a:p>
      </dsp:txBody>
      <dsp:txXfrm rot="10800000">
        <a:off x="964342" y="2924298"/>
        <a:ext cx="8053172" cy="1043117"/>
      </dsp:txXfrm>
    </dsp:sp>
    <dsp:sp modelId="{61C95BE1-F107-45DB-A013-3D4D6EF2E799}">
      <dsp:nvSpPr>
        <dsp:cNvPr id="0" name=""/>
        <dsp:cNvSpPr/>
      </dsp:nvSpPr>
      <dsp:spPr>
        <a:xfrm>
          <a:off x="341011" y="2844489"/>
          <a:ext cx="1043117" cy="1043117"/>
        </a:xfrm>
        <a:prstGeom prst="ellipse">
          <a:avLst/>
        </a:prstGeom>
        <a:solidFill>
          <a:schemeClr val="dk1"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58DA4AF-6251-47AE-9710-FD2F9641EBA6}">
      <dsp:nvSpPr>
        <dsp:cNvPr id="0" name=""/>
        <dsp:cNvSpPr/>
      </dsp:nvSpPr>
      <dsp:spPr>
        <a:xfrm rot="10800000">
          <a:off x="703563" y="4278794"/>
          <a:ext cx="8313951" cy="1043117"/>
        </a:xfrm>
        <a:prstGeom prst="homePlat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9986" tIns="121920" rIns="227584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altLang="ru-RU" sz="32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Главы КФХ</a:t>
          </a:r>
          <a:endParaRPr lang="ru-RU" sz="3200" kern="1200" dirty="0"/>
        </a:p>
      </dsp:txBody>
      <dsp:txXfrm rot="10800000">
        <a:off x="964342" y="4278794"/>
        <a:ext cx="8053172" cy="1043117"/>
      </dsp:txXfrm>
    </dsp:sp>
    <dsp:sp modelId="{186CD4A8-8501-4BB5-B833-A212CE24D8BD}">
      <dsp:nvSpPr>
        <dsp:cNvPr id="0" name=""/>
        <dsp:cNvSpPr/>
      </dsp:nvSpPr>
      <dsp:spPr>
        <a:xfrm>
          <a:off x="341011" y="4198985"/>
          <a:ext cx="1043117" cy="1043117"/>
        </a:xfrm>
        <a:prstGeom prst="ellipse">
          <a:avLst/>
        </a:prstGeom>
        <a:solidFill>
          <a:schemeClr val="dk1"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3">
  <dgm:title val=""/>
  <dgm:desc val=""/>
  <dgm:catLst>
    <dgm:cat type="list" pri="14000"/>
    <dgm:cat type="convert" pri="3000"/>
    <dgm:cat type="picture" pri="27000"/>
    <dgm:cat type="pictureconvert" pri="27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9" y="12"/>
            <a:ext cx="2900258" cy="493395"/>
          </a:xfrm>
          <a:prstGeom prst="rect">
            <a:avLst/>
          </a:prstGeom>
        </p:spPr>
        <p:txBody>
          <a:bodyPr vert="horz" lIns="91188" tIns="45594" rIns="91188" bIns="45594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791105" y="12"/>
            <a:ext cx="2900258" cy="493395"/>
          </a:xfrm>
          <a:prstGeom prst="rect">
            <a:avLst/>
          </a:prstGeom>
        </p:spPr>
        <p:txBody>
          <a:bodyPr vert="horz" lIns="91188" tIns="45594" rIns="91188" bIns="45594" rtlCol="0"/>
          <a:lstStyle>
            <a:lvl1pPr algn="r">
              <a:defRPr sz="1200"/>
            </a:lvl1pPr>
          </a:lstStyle>
          <a:p>
            <a:fld id="{54B2CB9A-35A0-44DF-9563-3B4294FF58F5}" type="datetimeFigureOut">
              <a:rPr lang="ru-RU" smtClean="0"/>
              <a:pPr/>
              <a:t>05.04.2017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728663" y="741363"/>
            <a:ext cx="5235575" cy="37036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188" tIns="45594" rIns="91188" bIns="45594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69292" y="4687266"/>
            <a:ext cx="5354320" cy="4440555"/>
          </a:xfrm>
          <a:prstGeom prst="rect">
            <a:avLst/>
          </a:prstGeom>
        </p:spPr>
        <p:txBody>
          <a:bodyPr vert="horz" lIns="91188" tIns="45594" rIns="91188" bIns="45594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9" y="9372804"/>
            <a:ext cx="2900258" cy="493395"/>
          </a:xfrm>
          <a:prstGeom prst="rect">
            <a:avLst/>
          </a:prstGeom>
        </p:spPr>
        <p:txBody>
          <a:bodyPr vert="horz" lIns="91188" tIns="45594" rIns="91188" bIns="45594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791105" y="9372804"/>
            <a:ext cx="2900258" cy="493395"/>
          </a:xfrm>
          <a:prstGeom prst="rect">
            <a:avLst/>
          </a:prstGeom>
        </p:spPr>
        <p:txBody>
          <a:bodyPr vert="horz" lIns="91188" tIns="45594" rIns="91188" bIns="45594" rtlCol="0" anchor="b"/>
          <a:lstStyle>
            <a:lvl1pPr algn="r">
              <a:defRPr sz="1200"/>
            </a:lvl1pPr>
          </a:lstStyle>
          <a:p>
            <a:fld id="{67CAF5B9-CC1E-4A3E-B04F-728BB30B0B5D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232560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042688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1pPr>
    <a:lvl2pPr marL="521344" algn="l" defTabSz="1042688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2pPr>
    <a:lvl3pPr marL="1042688" algn="l" defTabSz="1042688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3pPr>
    <a:lvl4pPr marL="1564032" algn="l" defTabSz="1042688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4pPr>
    <a:lvl5pPr marL="2085376" algn="l" defTabSz="1042688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5pPr>
    <a:lvl6pPr marL="2606719" algn="l" defTabSz="1042688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6pPr>
    <a:lvl7pPr marL="3128064" algn="l" defTabSz="1042688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7pPr>
    <a:lvl8pPr marL="3649408" algn="l" defTabSz="1042688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8pPr>
    <a:lvl9pPr marL="4170751" algn="l" defTabSz="1042688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178946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Z:\Projects\Текущие\Проектная\FNS_2012\_БРЭНДБУК\out\PPT\3_1_present-01.jpg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1588" y="1574"/>
            <a:ext cx="10691812" cy="7558635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ctrTitle" hasCustomPrompt="1"/>
          </p:nvPr>
        </p:nvSpPr>
        <p:spPr>
          <a:xfrm>
            <a:off x="802005" y="3708625"/>
            <a:ext cx="9089390" cy="1620771"/>
          </a:xfrm>
        </p:spPr>
        <p:txBody>
          <a:bodyPr>
            <a:normAutofit/>
          </a:bodyPr>
          <a:lstStyle>
            <a:lvl1pPr>
              <a:defRPr sz="5700" b="1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ru-RU" dirty="0" smtClean="0"/>
              <a:t>НАЗВАНИЕ ПРЕЗЕНТАЦИИ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 hasCustomPrompt="1"/>
          </p:nvPr>
        </p:nvSpPr>
        <p:spPr>
          <a:xfrm>
            <a:off x="1604010" y="5364807"/>
            <a:ext cx="7485380" cy="1932323"/>
          </a:xfrm>
        </p:spPr>
        <p:txBody>
          <a:bodyPr>
            <a:normAutofit/>
          </a:bodyPr>
          <a:lstStyle>
            <a:lvl1pPr marL="0" indent="0" algn="ctr">
              <a:buNone/>
              <a:defRPr sz="3200" b="0">
                <a:solidFill>
                  <a:schemeClr val="bg1"/>
                </a:solidFill>
                <a:latin typeface="+mj-lt"/>
              </a:defRPr>
            </a:lvl1pPr>
            <a:lvl2pPr marL="52134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426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640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853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60671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12806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6494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17075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dirty="0" smtClean="0"/>
              <a:t>22.12.2012</a:t>
            </a:r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95981" y="5292884"/>
            <a:ext cx="6416040" cy="624855"/>
          </a:xfrm>
        </p:spPr>
        <p:txBody>
          <a:bodyPr anchor="b"/>
          <a:lstStyle>
            <a:lvl1pPr algn="l">
              <a:defRPr sz="23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095981" y="675613"/>
            <a:ext cx="6416040" cy="4536758"/>
          </a:xfrm>
        </p:spPr>
        <p:txBody>
          <a:bodyPr/>
          <a:lstStyle>
            <a:lvl1pPr marL="0" indent="0">
              <a:buNone/>
              <a:defRPr sz="3700"/>
            </a:lvl1pPr>
            <a:lvl2pPr marL="521344" indent="0">
              <a:buNone/>
              <a:defRPr sz="3200"/>
            </a:lvl2pPr>
            <a:lvl3pPr marL="1042688" indent="0">
              <a:buNone/>
              <a:defRPr sz="2700"/>
            </a:lvl3pPr>
            <a:lvl4pPr marL="1564032" indent="0">
              <a:buNone/>
              <a:defRPr sz="2300"/>
            </a:lvl4pPr>
            <a:lvl5pPr marL="2085376" indent="0">
              <a:buNone/>
              <a:defRPr sz="2300"/>
            </a:lvl5pPr>
            <a:lvl6pPr marL="2606719" indent="0">
              <a:buNone/>
              <a:defRPr sz="2300"/>
            </a:lvl6pPr>
            <a:lvl7pPr marL="3128064" indent="0">
              <a:buNone/>
              <a:defRPr sz="2300"/>
            </a:lvl7pPr>
            <a:lvl8pPr marL="3649408" indent="0">
              <a:buNone/>
              <a:defRPr sz="2300"/>
            </a:lvl8pPr>
            <a:lvl9pPr marL="4170751" indent="0">
              <a:buNone/>
              <a:defRPr sz="2300"/>
            </a:lvl9pPr>
          </a:lstStyle>
          <a:p>
            <a:r>
              <a:rPr lang="ru-RU" dirty="0" smtClean="0"/>
              <a:t>Вставка рисунка</a:t>
            </a: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095981" y="5917739"/>
            <a:ext cx="6416040" cy="887398"/>
          </a:xfrm>
        </p:spPr>
        <p:txBody>
          <a:bodyPr/>
          <a:lstStyle>
            <a:lvl1pPr marL="0" indent="0">
              <a:buNone/>
              <a:defRPr sz="1600"/>
            </a:lvl1pPr>
            <a:lvl2pPr marL="521344" indent="0">
              <a:buNone/>
              <a:defRPr sz="1400"/>
            </a:lvl2pPr>
            <a:lvl3pPr marL="1042688" indent="0">
              <a:buNone/>
              <a:defRPr sz="1100"/>
            </a:lvl3pPr>
            <a:lvl4pPr marL="1564032" indent="0">
              <a:buNone/>
              <a:defRPr sz="1000"/>
            </a:lvl4pPr>
            <a:lvl5pPr marL="2085376" indent="0">
              <a:buNone/>
              <a:defRPr sz="1000"/>
            </a:lvl5pPr>
            <a:lvl6pPr marL="2606719" indent="0">
              <a:buNone/>
              <a:defRPr sz="1000"/>
            </a:lvl6pPr>
            <a:lvl7pPr marL="3128064" indent="0">
              <a:buNone/>
              <a:defRPr sz="1000"/>
            </a:lvl7pPr>
            <a:lvl8pPr marL="3649408" indent="0">
              <a:buNone/>
              <a:defRPr sz="1000"/>
            </a:lvl8pPr>
            <a:lvl9pPr marL="4170751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9067112" y="334306"/>
            <a:ext cx="2812588" cy="711318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25639" y="334306"/>
            <a:ext cx="8263250" cy="711318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Z:\Projects\Текущие\Проектная\FNS_2012\_БРЭНДБУК\out\PPT\3_1_present_A4-03.png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1589" y="2110"/>
            <a:ext cx="10691813" cy="7558635"/>
          </a:xfrm>
          <a:prstGeom prst="rect">
            <a:avLst/>
          </a:prstGeom>
          <a:noFill/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962028" y="1771652"/>
            <a:ext cx="8561139" cy="5324475"/>
          </a:xfrm>
        </p:spPr>
        <p:txBody>
          <a:bodyPr/>
          <a:lstStyle>
            <a:lvl1pPr marL="363410" indent="0">
              <a:buFontTx/>
              <a:buNone/>
              <a:defRPr b="1">
                <a:latin typeface="+mj-lt"/>
              </a:defRPr>
            </a:lvl1pPr>
            <a:lvl2pPr marL="360235" indent="3175">
              <a:defRPr>
                <a:latin typeface="+mj-lt"/>
              </a:defRPr>
            </a:lvl2pPr>
            <a:lvl3pPr marL="628428" indent="-260258">
              <a:tabLst/>
              <a:defRPr>
                <a:latin typeface="+mj-lt"/>
              </a:defRPr>
            </a:lvl3pPr>
            <a:lvl4pPr marL="0" indent="360235">
              <a:lnSpc>
                <a:spcPts val="1800"/>
              </a:lnSpc>
              <a:spcBef>
                <a:spcPts val="400"/>
              </a:spcBef>
              <a:defRPr>
                <a:latin typeface="+mj-lt"/>
              </a:defRPr>
            </a:lvl4pPr>
            <a:lvl5pPr>
              <a:lnSpc>
                <a:spcPts val="1800"/>
              </a:lnSpc>
              <a:spcBef>
                <a:spcPts val="400"/>
              </a:spcBef>
              <a:buNone/>
              <a:defRPr>
                <a:latin typeface="+mj-lt"/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10" name="TextBox 9"/>
          <p:cNvSpPr txBox="1"/>
          <p:nvPr userDrawn="1"/>
        </p:nvSpPr>
        <p:spPr>
          <a:xfrm>
            <a:off x="6930876" y="5652841"/>
            <a:ext cx="1080120" cy="415498"/>
          </a:xfrm>
          <a:prstGeom prst="rect">
            <a:avLst/>
          </a:prstGeom>
          <a:noFill/>
        </p:spPr>
        <p:txBody>
          <a:bodyPr wrap="square" lIns="91408" tIns="45704" rIns="91408" bIns="45704" rtlCol="0">
            <a:noAutofit/>
          </a:bodyPr>
          <a:lstStyle/>
          <a:p>
            <a:endParaRPr lang="ru-RU" dirty="0"/>
          </a:p>
        </p:txBody>
      </p:sp>
      <p:sp>
        <p:nvSpPr>
          <p:cNvPr id="13" name="Заголовок 12"/>
          <p:cNvSpPr>
            <a:spLocks noGrp="1"/>
          </p:cNvSpPr>
          <p:nvPr>
            <p:ph type="title" hasCustomPrompt="1"/>
          </p:nvPr>
        </p:nvSpPr>
        <p:spPr>
          <a:xfrm>
            <a:off x="962026" y="552454"/>
            <a:ext cx="8580438" cy="1219199"/>
          </a:xfrm>
        </p:spPr>
        <p:txBody>
          <a:bodyPr/>
          <a:lstStyle>
            <a:lvl1pPr marL="0" marR="0" indent="0" defTabSz="1042688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 sz="5400"/>
            </a:lvl1pPr>
          </a:lstStyle>
          <a:p>
            <a:pPr marL="0" marR="0" lvl="0" indent="0" defTabSz="1042688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/>
            </a:pPr>
            <a:r>
              <a:rPr kumimoji="0" lang="ru-RU" sz="4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5AA9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1/ ЗАГОЛОВОК СЛАЙДА</a:t>
            </a:r>
          </a:p>
        </p:txBody>
      </p:sp>
      <p:sp>
        <p:nvSpPr>
          <p:cNvPr id="14" name="Номер слайда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Z:\Projects\Текущие\Проектная\FNS_2012\_БРЭНДБУК\out\PPT\3_1_present_A4-04.png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2" y="520"/>
            <a:ext cx="10691813" cy="7558635"/>
          </a:xfrm>
          <a:prstGeom prst="rect">
            <a:avLst/>
          </a:prstGeom>
          <a:noFill/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962028" y="1771652"/>
            <a:ext cx="8561139" cy="5324475"/>
          </a:xfrm>
        </p:spPr>
        <p:txBody>
          <a:bodyPr/>
          <a:lstStyle>
            <a:lvl1pPr marL="363410" indent="0">
              <a:buFontTx/>
              <a:buNone/>
              <a:defRPr b="1">
                <a:latin typeface="+mj-lt"/>
              </a:defRPr>
            </a:lvl1pPr>
            <a:lvl2pPr marL="363410" indent="0">
              <a:defRPr>
                <a:latin typeface="+mj-lt"/>
              </a:defRPr>
            </a:lvl2pPr>
            <a:lvl3pPr marL="628428" indent="-260258">
              <a:defRPr>
                <a:latin typeface="+mj-lt"/>
              </a:defRPr>
            </a:lvl3pPr>
            <a:lvl4pPr marL="0" indent="360235">
              <a:defRPr>
                <a:latin typeface="+mj-lt"/>
              </a:defRPr>
            </a:lvl4pPr>
            <a:lvl5pPr marL="1434593" indent="0">
              <a:buNone/>
              <a:defRPr>
                <a:latin typeface="+mj-lt"/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10" name="Заголовок 9"/>
          <p:cNvSpPr>
            <a:spLocks noGrp="1"/>
          </p:cNvSpPr>
          <p:nvPr>
            <p:ph type="title" hasCustomPrompt="1"/>
          </p:nvPr>
        </p:nvSpPr>
        <p:spPr>
          <a:xfrm>
            <a:off x="961197" y="552454"/>
            <a:ext cx="8581268" cy="1219199"/>
          </a:xfrm>
        </p:spPr>
        <p:txBody>
          <a:bodyPr/>
          <a:lstStyle>
            <a:lvl1pPr marL="0" marR="0" indent="0" defTabSz="1042688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 sz="5400"/>
            </a:lvl1pPr>
          </a:lstStyle>
          <a:p>
            <a:pPr marL="0" marR="0" lvl="0" indent="0" defTabSz="1042688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/>
            </a:pPr>
            <a:r>
              <a:rPr kumimoji="0" lang="ru-RU" sz="4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5AA9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1/ ЗАГОЛОВОК СЛАЙДА</a:t>
            </a:r>
          </a:p>
        </p:txBody>
      </p:sp>
      <p:sp>
        <p:nvSpPr>
          <p:cNvPr id="20" name="Номер слайда 1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Z:\Projects\Текущие\Проектная\FNS_2012\_БРЭНДБУК\out\PPT\3_1_present_A4-03.png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2" y="2"/>
            <a:ext cx="10691813" cy="7558635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2028" y="1116335"/>
            <a:ext cx="8561139" cy="2232248"/>
          </a:xfrm>
        </p:spPr>
        <p:txBody>
          <a:bodyPr anchor="t"/>
          <a:lstStyle>
            <a:lvl1pPr algn="l">
              <a:defRPr sz="4600" b="1" cap="all"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2028" y="3781425"/>
            <a:ext cx="8561139" cy="3314700"/>
          </a:xfrm>
        </p:spPr>
        <p:txBody>
          <a:bodyPr anchor="t"/>
          <a:lstStyle>
            <a:lvl1pPr marL="0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1pPr>
            <a:lvl2pPr marL="521344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2pPr>
            <a:lvl3pPr marL="1042688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6403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8537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60671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12806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64940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17075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Номер слайда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Z:\Projects\Текущие\Проектная\FNS_2012\_БРЭНДБУК\out\PPT\3_1_present_A4-03.png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1589" y="2110"/>
            <a:ext cx="10691813" cy="7558635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2026" y="552451"/>
            <a:ext cx="8580438" cy="1219200"/>
          </a:xfrm>
        </p:spPr>
        <p:txBody>
          <a:bodyPr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962026" y="1771650"/>
            <a:ext cx="4234282" cy="5177334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79960" y="1771650"/>
            <a:ext cx="4262505" cy="5177334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13" name="Номер слайда 1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2026" y="552450"/>
            <a:ext cx="9196705" cy="12192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2027" y="1771650"/>
            <a:ext cx="4297419" cy="626250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21344" indent="0">
              <a:buNone/>
              <a:defRPr sz="2300" b="1"/>
            </a:lvl2pPr>
            <a:lvl3pPr marL="1042688" indent="0">
              <a:buNone/>
              <a:defRPr sz="2100" b="1"/>
            </a:lvl3pPr>
            <a:lvl4pPr marL="1564032" indent="0">
              <a:buNone/>
              <a:defRPr sz="1800" b="1"/>
            </a:lvl4pPr>
            <a:lvl5pPr marL="2085376" indent="0">
              <a:buNone/>
              <a:defRPr sz="1800" b="1"/>
            </a:lvl5pPr>
            <a:lvl6pPr marL="2606719" indent="0">
              <a:buNone/>
              <a:defRPr sz="1800" b="1"/>
            </a:lvl6pPr>
            <a:lvl7pPr marL="3128064" indent="0">
              <a:buNone/>
              <a:defRPr sz="1800" b="1"/>
            </a:lvl7pPr>
            <a:lvl8pPr marL="3649408" indent="0">
              <a:buNone/>
              <a:defRPr sz="1800" b="1"/>
            </a:lvl8pPr>
            <a:lvl9pPr marL="4170751" indent="0">
              <a:buNone/>
              <a:defRPr sz="18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962027" y="2397901"/>
            <a:ext cx="4297419" cy="4698224"/>
          </a:xfrm>
        </p:spPr>
        <p:txBody>
          <a:bodyPr/>
          <a:lstStyle>
            <a:lvl1pPr>
              <a:defRPr sz="2700"/>
            </a:lvl1pPr>
            <a:lvl2pPr>
              <a:defRPr sz="2300"/>
            </a:lvl2pPr>
            <a:lvl3pPr>
              <a:defRPr sz="21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5346703" y="1771650"/>
            <a:ext cx="4195762" cy="626250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21344" indent="0">
              <a:buNone/>
              <a:defRPr sz="2300" b="1"/>
            </a:lvl2pPr>
            <a:lvl3pPr marL="1042688" indent="0">
              <a:buNone/>
              <a:defRPr sz="2100" b="1"/>
            </a:lvl3pPr>
            <a:lvl4pPr marL="1564032" indent="0">
              <a:buNone/>
              <a:defRPr sz="1800" b="1"/>
            </a:lvl4pPr>
            <a:lvl5pPr marL="2085376" indent="0">
              <a:buNone/>
              <a:defRPr sz="1800" b="1"/>
            </a:lvl5pPr>
            <a:lvl6pPr marL="2606719" indent="0">
              <a:buNone/>
              <a:defRPr sz="1800" b="1"/>
            </a:lvl6pPr>
            <a:lvl7pPr marL="3128064" indent="0">
              <a:buNone/>
              <a:defRPr sz="1800" b="1"/>
            </a:lvl7pPr>
            <a:lvl8pPr marL="3649408" indent="0">
              <a:buNone/>
              <a:defRPr sz="1800" b="1"/>
            </a:lvl8pPr>
            <a:lvl9pPr marL="4170751" indent="0">
              <a:buNone/>
              <a:defRPr sz="18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5346703" y="2412479"/>
            <a:ext cx="4195762" cy="4683646"/>
          </a:xfrm>
        </p:spPr>
        <p:txBody>
          <a:bodyPr/>
          <a:lstStyle>
            <a:lvl1pPr>
              <a:defRPr sz="2700"/>
            </a:lvl1pPr>
            <a:lvl2pPr>
              <a:defRPr sz="2300"/>
            </a:lvl2pPr>
            <a:lvl3pPr>
              <a:defRPr sz="21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11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12" name="Номер слайда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13" name="Нижний колонтитул 1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Z:\Projects\Текущие\Проектная\FNS_2012\_БРЭНДБУК\out\PPT\3_1_present_A4-03.png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1589" y="2110"/>
            <a:ext cx="10691813" cy="7558635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2026" y="552451"/>
            <a:ext cx="9196705" cy="1219200"/>
          </a:xfrm>
        </p:spPr>
        <p:txBody>
          <a:bodyPr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11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12" name="Номер слайда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13" name="Нижний колонтитул 1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9578975" y="6474804"/>
            <a:ext cx="663576" cy="720080"/>
          </a:xfrm>
          <a:prstGeom prst="rect">
            <a:avLst/>
          </a:prstGeom>
        </p:spPr>
        <p:txBody>
          <a:bodyPr vert="horz" lIns="104269" tIns="52135" rIns="104269" bIns="52135" rtlCol="0" anchor="ctr">
            <a:normAutofit/>
          </a:bodyPr>
          <a:lstStyle>
            <a:lvl1pPr algn="ctr">
              <a:defRPr sz="2700" i="0">
                <a:solidFill>
                  <a:schemeClr val="bg1"/>
                </a:solidFill>
                <a:latin typeface="+mj-lt"/>
              </a:defRPr>
            </a:lvl1pPr>
          </a:lstStyle>
          <a:p>
            <a:fld id="{E20E89E6-FE54-4E13-859C-1FA908D70D39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4673" y="301050"/>
            <a:ext cx="3518055" cy="1281214"/>
          </a:xfrm>
        </p:spPr>
        <p:txBody>
          <a:bodyPr anchor="b"/>
          <a:lstStyle>
            <a:lvl1pPr algn="l">
              <a:defRPr sz="23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180822" y="301051"/>
            <a:ext cx="5977908" cy="6453328"/>
          </a:xfrm>
        </p:spPr>
        <p:txBody>
          <a:bodyPr/>
          <a:lstStyle>
            <a:lvl1pPr>
              <a:defRPr sz="3700"/>
            </a:lvl1pPr>
            <a:lvl2pPr>
              <a:defRPr sz="3200"/>
            </a:lvl2pPr>
            <a:lvl3pPr>
              <a:defRPr sz="27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4673" y="1582265"/>
            <a:ext cx="3518055" cy="5172114"/>
          </a:xfrm>
        </p:spPr>
        <p:txBody>
          <a:bodyPr/>
          <a:lstStyle>
            <a:lvl1pPr marL="0" indent="0">
              <a:buNone/>
              <a:defRPr sz="1600"/>
            </a:lvl1pPr>
            <a:lvl2pPr marL="521344" indent="0">
              <a:buNone/>
              <a:defRPr sz="1400"/>
            </a:lvl2pPr>
            <a:lvl3pPr marL="1042688" indent="0">
              <a:buNone/>
              <a:defRPr sz="1100"/>
            </a:lvl3pPr>
            <a:lvl4pPr marL="1564032" indent="0">
              <a:buNone/>
              <a:defRPr sz="1000"/>
            </a:lvl4pPr>
            <a:lvl5pPr marL="2085376" indent="0">
              <a:buNone/>
              <a:defRPr sz="1000"/>
            </a:lvl5pPr>
            <a:lvl6pPr marL="2606719" indent="0">
              <a:buNone/>
              <a:defRPr sz="1000"/>
            </a:lvl6pPr>
            <a:lvl7pPr marL="3128064" indent="0">
              <a:buNone/>
              <a:defRPr sz="1000"/>
            </a:lvl7pPr>
            <a:lvl8pPr marL="3649408" indent="0">
              <a:buNone/>
              <a:defRPr sz="1000"/>
            </a:lvl8pPr>
            <a:lvl9pPr marL="4170751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54214" y="540273"/>
            <a:ext cx="8588251" cy="1224136"/>
          </a:xfrm>
          <a:prstGeom prst="rect">
            <a:avLst/>
          </a:prstGeom>
        </p:spPr>
        <p:txBody>
          <a:bodyPr vert="horz" lIns="104269" tIns="52135" rIns="104269" bIns="52135" rtlCol="0" anchor="ctr">
            <a:normAutofit/>
          </a:bodyPr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54214" y="1764295"/>
            <a:ext cx="8588251" cy="5331830"/>
          </a:xfrm>
          <a:prstGeom prst="rect">
            <a:avLst/>
          </a:prstGeom>
        </p:spPr>
        <p:txBody>
          <a:bodyPr vert="horz" lIns="104269" tIns="52135" rIns="104269" bIns="52135" rtlCol="0">
            <a:normAutofit/>
          </a:bodyPr>
          <a:lstStyle/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534671" y="7008173"/>
            <a:ext cx="2495127" cy="402567"/>
          </a:xfrm>
          <a:prstGeom prst="rect">
            <a:avLst/>
          </a:prstGeom>
        </p:spPr>
        <p:txBody>
          <a:bodyPr vert="horz" lIns="104269" tIns="52135" rIns="104269" bIns="52135" rtlCol="0" anchor="ctr"/>
          <a:lstStyle>
            <a:lvl1pPr algn="l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653581" y="7008173"/>
            <a:ext cx="3386243" cy="402567"/>
          </a:xfrm>
          <a:prstGeom prst="rect">
            <a:avLst/>
          </a:prstGeom>
        </p:spPr>
        <p:txBody>
          <a:bodyPr vert="horz" lIns="104269" tIns="52135" rIns="104269" bIns="52135" rtlCol="0" anchor="ctr"/>
          <a:lstStyle>
            <a:lvl1pPr algn="ctr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9734552" y="6660951"/>
            <a:ext cx="724718" cy="696626"/>
          </a:xfrm>
          <a:prstGeom prst="rect">
            <a:avLst/>
          </a:prstGeom>
        </p:spPr>
        <p:txBody>
          <a:bodyPr vert="horz" lIns="104269" tIns="52135" rIns="104269" bIns="52135" rtlCol="0" anchor="ctr">
            <a:normAutofit/>
          </a:bodyPr>
          <a:lstStyle>
            <a:lvl1pPr algn="ctr">
              <a:lnSpc>
                <a:spcPts val="2400"/>
              </a:lnSpc>
              <a:defRPr sz="2700">
                <a:solidFill>
                  <a:schemeClr val="bg1"/>
                </a:solidFill>
              </a:defRPr>
            </a:lvl1pPr>
          </a:lstStyle>
          <a:p>
            <a:fld id="{E20E89E6-FE54-4E13-859C-1FA908D70D39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1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hf hdr="0" ftr="0" dt="0"/>
  <p:txStyles>
    <p:titleStyle>
      <a:lvl1pPr algn="l" defTabSz="1042688" rtl="0" eaLnBrk="1" latinLnBrk="0" hangingPunct="1">
        <a:lnSpc>
          <a:spcPts val="5198"/>
        </a:lnSpc>
        <a:spcBef>
          <a:spcPct val="0"/>
        </a:spcBef>
        <a:buNone/>
        <a:defRPr sz="4200" b="1" i="0" kern="1200">
          <a:solidFill>
            <a:srgbClr val="005AA9"/>
          </a:solidFill>
          <a:latin typeface="+mj-lt"/>
          <a:ea typeface="+mj-ea"/>
          <a:cs typeface="+mj-cs"/>
        </a:defRPr>
      </a:lvl1pPr>
    </p:titleStyle>
    <p:bodyStyle>
      <a:lvl1pPr marL="363410" indent="0" algn="l" defTabSz="1042688" rtl="0" eaLnBrk="1" latinLnBrk="0" hangingPunct="1">
        <a:spcBef>
          <a:spcPct val="20000"/>
        </a:spcBef>
        <a:buFont typeface="+mj-lt"/>
        <a:buNone/>
        <a:defRPr sz="3700" b="0" i="0" kern="1200">
          <a:solidFill>
            <a:srgbClr val="005AA9"/>
          </a:solidFill>
          <a:latin typeface="+mj-lt"/>
          <a:ea typeface="+mn-ea"/>
          <a:cs typeface="+mn-cs"/>
        </a:defRPr>
      </a:lvl1pPr>
      <a:lvl2pPr marL="363410" indent="0" algn="l" defTabSz="1042688" rtl="0" eaLnBrk="1" latinLnBrk="0" hangingPunct="1">
        <a:spcBef>
          <a:spcPct val="20000"/>
        </a:spcBef>
        <a:buFont typeface="Arial" pitchFamily="34" charset="0"/>
        <a:buNone/>
        <a:defRPr sz="2400" b="0" i="0" kern="1200">
          <a:solidFill>
            <a:srgbClr val="504F53"/>
          </a:solidFill>
          <a:latin typeface="+mj-lt"/>
          <a:ea typeface="+mn-ea"/>
          <a:cs typeface="+mn-cs"/>
        </a:defRPr>
      </a:lvl2pPr>
      <a:lvl3pPr marL="712537" indent="-260258" algn="l" defTabSz="1042688" rtl="0" eaLnBrk="1" latinLnBrk="0" hangingPunct="1">
        <a:spcBef>
          <a:spcPct val="20000"/>
        </a:spcBef>
        <a:buFont typeface="Arial" pitchFamily="34" charset="0"/>
        <a:buChar char="•"/>
        <a:defRPr sz="2400" b="0" i="0" kern="1200">
          <a:solidFill>
            <a:srgbClr val="504F53"/>
          </a:solidFill>
          <a:latin typeface="+mj-lt"/>
          <a:ea typeface="+mn-ea"/>
          <a:cs typeface="+mn-cs"/>
        </a:defRPr>
      </a:lvl3pPr>
      <a:lvl4pPr marL="0" indent="360235" algn="just" defTabSz="1042688" rtl="0" eaLnBrk="1" latinLnBrk="0" hangingPunct="1">
        <a:lnSpc>
          <a:spcPts val="1800"/>
        </a:lnSpc>
        <a:spcBef>
          <a:spcPts val="400"/>
        </a:spcBef>
        <a:buFont typeface="Arial" pitchFamily="34" charset="0"/>
        <a:buNone/>
        <a:tabLst/>
        <a:defRPr sz="1600" b="0" i="0" kern="1200">
          <a:solidFill>
            <a:srgbClr val="504F53"/>
          </a:solidFill>
          <a:latin typeface="+mj-lt"/>
          <a:ea typeface="+mn-ea"/>
          <a:cs typeface="+mn-cs"/>
        </a:defRPr>
      </a:lvl4pPr>
      <a:lvl5pPr marL="1434593" indent="0" algn="l" defTabSz="1042688" rtl="0" eaLnBrk="1" latinLnBrk="0" hangingPunct="1">
        <a:lnSpc>
          <a:spcPts val="1800"/>
        </a:lnSpc>
        <a:spcBef>
          <a:spcPts val="400"/>
        </a:spcBef>
        <a:buFont typeface="Arial" pitchFamily="34" charset="0"/>
        <a:buNone/>
        <a:defRPr sz="1400" b="0" i="0" kern="1200">
          <a:solidFill>
            <a:srgbClr val="8D8C90"/>
          </a:solidFill>
          <a:latin typeface="+mj-lt"/>
          <a:ea typeface="+mn-ea"/>
          <a:cs typeface="+mn-cs"/>
        </a:defRPr>
      </a:lvl5pPr>
      <a:lvl6pPr marL="2867392" indent="-260672" algn="l" defTabSz="1042688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388735" indent="-260672" algn="l" defTabSz="1042688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3910080" indent="-260672" algn="l" defTabSz="1042688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431424" indent="-260672" algn="l" defTabSz="1042688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1042688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21344" algn="l" defTabSz="1042688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42688" algn="l" defTabSz="1042688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564032" algn="l" defTabSz="1042688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085376" algn="l" defTabSz="1042688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06719" algn="l" defTabSz="1042688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28064" algn="l" defTabSz="1042688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649408" algn="l" defTabSz="1042688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170751" algn="l" defTabSz="1042688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02005" y="3708624"/>
            <a:ext cx="9089390" cy="1215016"/>
          </a:xfrm>
        </p:spPr>
        <p:txBody>
          <a:bodyPr>
            <a:noAutofit/>
          </a:bodyPr>
          <a:lstStyle/>
          <a:p>
            <a:pPr algn="ctr">
              <a:lnSpc>
                <a:spcPct val="85000"/>
              </a:lnSpc>
            </a:pPr>
            <a:r>
              <a:rPr lang="ru-RU" sz="2800" b="0" dirty="0" smtClean="0">
                <a:latin typeface="Calibri" pitchFamily="34" charset="0"/>
              </a:rPr>
              <a:t>Старший государственный налоговый инспектор</a:t>
            </a:r>
            <a:br>
              <a:rPr lang="ru-RU" sz="2800" b="0" dirty="0" smtClean="0">
                <a:latin typeface="Calibri" pitchFamily="34" charset="0"/>
              </a:rPr>
            </a:br>
            <a:r>
              <a:rPr lang="ru-RU" sz="2800" b="0" dirty="0" smtClean="0">
                <a:latin typeface="Calibri" pitchFamily="34" charset="0"/>
              </a:rPr>
              <a:t> отдела налогообложения доходов физических лиц и администрирования страховых взносов</a:t>
            </a:r>
            <a:br>
              <a:rPr lang="ru-RU" sz="2800" b="0" dirty="0" smtClean="0">
                <a:latin typeface="Calibri" pitchFamily="34" charset="0"/>
              </a:rPr>
            </a:br>
            <a:r>
              <a:rPr lang="ru-RU" sz="2800" b="0" dirty="0" smtClean="0">
                <a:latin typeface="Calibri" pitchFamily="34" charset="0"/>
              </a:rPr>
              <a:t>Управления ФНС России по Ульяновской области </a:t>
            </a:r>
            <a:r>
              <a:rPr lang="en-US" sz="1000" dirty="0" smtClean="0">
                <a:latin typeface="Calibri" pitchFamily="34" charset="0"/>
              </a:rPr>
              <a:t/>
            </a:r>
            <a:br>
              <a:rPr lang="en-US" sz="1000" dirty="0" smtClean="0">
                <a:latin typeface="Calibri" pitchFamily="34" charset="0"/>
              </a:rPr>
            </a:br>
            <a:r>
              <a:rPr lang="en-US" sz="1000" dirty="0" smtClean="0">
                <a:latin typeface="Calibri" pitchFamily="34" charset="0"/>
              </a:rPr>
              <a:t/>
            </a:r>
            <a:br>
              <a:rPr lang="en-US" sz="1000" dirty="0" smtClean="0">
                <a:latin typeface="Calibri" pitchFamily="34" charset="0"/>
              </a:rPr>
            </a:br>
            <a:r>
              <a:rPr lang="ru-RU" sz="2800" dirty="0" smtClean="0">
                <a:latin typeface="Calibri" pitchFamily="34" charset="0"/>
              </a:rPr>
              <a:t>МАТВЕЕВ  ОЛЕГ  АНАТОЛЬЕВИЧ</a:t>
            </a:r>
            <a:endParaRPr lang="ru-RU" sz="2800" dirty="0">
              <a:latin typeface="Calibri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46040" y="5364808"/>
            <a:ext cx="9929882" cy="1559096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ru-RU" sz="2800" dirty="0" smtClean="0">
                <a:latin typeface="Calibri" pitchFamily="34" charset="0"/>
              </a:rPr>
              <a:t>СЕМИНАР: «ОТЧЕТНОСТЬ ПО СТРАХОВЫМ ВЗНОСАМ – СДАЕМ В ФНС ПО НОВЫМ ФОРМАМ »</a:t>
            </a:r>
          </a:p>
          <a:p>
            <a:pPr>
              <a:lnSpc>
                <a:spcPct val="90000"/>
              </a:lnSpc>
            </a:pPr>
            <a:endParaRPr lang="ru-RU" sz="2800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3364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58301612"/>
              </p:ext>
            </p:extLst>
          </p:nvPr>
        </p:nvGraphicFramePr>
        <p:xfrm>
          <a:off x="810195" y="1044327"/>
          <a:ext cx="8928992" cy="6120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896545"/>
                <a:gridCol w="1152128"/>
                <a:gridCol w="1512168"/>
                <a:gridCol w="1368151"/>
              </a:tblGrid>
              <a:tr h="525542">
                <a:tc rowSpan="2"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Условие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Тарифы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1390806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104268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ОПС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ОСС в части</a:t>
                      </a:r>
                      <a:r>
                        <a:rPr lang="ru-RU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ВНиМ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ОМС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4204332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Аптечные организации, а также ИП,</a:t>
                      </a:r>
                    </a:p>
                    <a:p>
                      <a:pPr algn="ctr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имеющие лицензию на ведение</a:t>
                      </a:r>
                    </a:p>
                    <a:p>
                      <a:pPr algn="ctr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фармацевтической деятельности, на</a:t>
                      </a:r>
                    </a:p>
                    <a:p>
                      <a:pPr algn="ctr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ЕНВД. Пониженные тарифы взносов</a:t>
                      </a:r>
                    </a:p>
                    <a:p>
                      <a:pPr algn="ctr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применяются в отношении</a:t>
                      </a:r>
                    </a:p>
                    <a:p>
                      <a:pPr algn="ctr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работников, занятых в</a:t>
                      </a:r>
                    </a:p>
                    <a:p>
                      <a:pPr algn="ctr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фармацевтической деятельности</a:t>
                      </a:r>
                    </a:p>
                    <a:p>
                      <a:pPr algn="ctr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(</a:t>
                      </a:r>
                      <a:r>
                        <a:rPr lang="ru-RU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пп</a:t>
                      </a:r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. 6 п. 1, </a:t>
                      </a:r>
                      <a:r>
                        <a:rPr lang="ru-RU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пп</a:t>
                      </a:r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. 3 п. 2 ст. 427 НК РФ)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20%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0%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0%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962026" y="-35793"/>
            <a:ext cx="8580438" cy="1219199"/>
          </a:xfrm>
        </p:spPr>
        <p:txBody>
          <a:bodyPr>
            <a:normAutofit/>
          </a:bodyPr>
          <a:lstStyle/>
          <a:p>
            <a:pPr algn="ctr"/>
            <a:r>
              <a:rPr lang="ru-RU" sz="3200" b="0" dirty="0" smtClean="0">
                <a:solidFill>
                  <a:srgbClr val="035DC9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Пониженные </a:t>
            </a:r>
            <a:r>
              <a:rPr lang="ru-RU" sz="3200" b="0" dirty="0">
                <a:solidFill>
                  <a:srgbClr val="035DC9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тарифы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10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02052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25864445"/>
              </p:ext>
            </p:extLst>
          </p:nvPr>
        </p:nvGraphicFramePr>
        <p:xfrm>
          <a:off x="810195" y="1044327"/>
          <a:ext cx="8928992" cy="621146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896545"/>
                <a:gridCol w="1152128"/>
                <a:gridCol w="1512168"/>
                <a:gridCol w="1368151"/>
              </a:tblGrid>
              <a:tr h="296777">
                <a:tc rowSpan="2"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Условие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Тарифы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785396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104268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ОПС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ОСС в части</a:t>
                      </a:r>
                      <a:r>
                        <a:rPr lang="ru-RU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ВНиМ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ОМС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2374211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ИП на патенте – в отношении выплат</a:t>
                      </a:r>
                    </a:p>
                    <a:p>
                      <a:pPr algn="ctr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и вознаграждений работников,</a:t>
                      </a:r>
                    </a:p>
                    <a:p>
                      <a:pPr algn="ctr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которые заняты в патентном виде</a:t>
                      </a:r>
                    </a:p>
                    <a:p>
                      <a:pPr algn="ctr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деятельности (</a:t>
                      </a:r>
                      <a:r>
                        <a:rPr lang="ru-RU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пп</a:t>
                      </a:r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. 9 п. 1, </a:t>
                      </a:r>
                      <a:r>
                        <a:rPr lang="ru-RU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пп</a:t>
                      </a:r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. 3 п. 2 ст.</a:t>
                      </a:r>
                    </a:p>
                    <a:p>
                      <a:pPr algn="ctr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427 НК РФ).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20%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0%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0%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2374211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Организации, ведущие деятельность</a:t>
                      </a:r>
                    </a:p>
                    <a:p>
                      <a:pPr algn="ctr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в области IT (</a:t>
                      </a:r>
                      <a:r>
                        <a:rPr lang="ru-RU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пп</a:t>
                      </a:r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. 3 п. 1, пп.1 п. 2, п. 5</a:t>
                      </a:r>
                    </a:p>
                    <a:p>
                      <a:pPr algn="ctr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ст. 427 НК РФ ).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8%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2%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4%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962026" y="-35793"/>
            <a:ext cx="8580438" cy="1219199"/>
          </a:xfrm>
        </p:spPr>
        <p:txBody>
          <a:bodyPr>
            <a:normAutofit/>
          </a:bodyPr>
          <a:lstStyle/>
          <a:p>
            <a:pPr algn="ctr"/>
            <a:r>
              <a:rPr lang="ru-RU" sz="3200" b="0" dirty="0" smtClean="0">
                <a:solidFill>
                  <a:srgbClr val="035DC9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Пониженные </a:t>
            </a:r>
            <a:r>
              <a:rPr lang="ru-RU" sz="3200" b="0" dirty="0">
                <a:solidFill>
                  <a:srgbClr val="035DC9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тарифы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11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179250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738188" y="28969"/>
            <a:ext cx="9289032" cy="1303390"/>
          </a:xfrm>
        </p:spPr>
        <p:txBody>
          <a:bodyPr>
            <a:noAutofit/>
          </a:bodyPr>
          <a:lstStyle/>
          <a:p>
            <a:pPr algn="ctr"/>
            <a:r>
              <a:rPr lang="ru-RU" altLang="ru-RU" sz="2800" b="0" dirty="0" smtClean="0">
                <a:solidFill>
                  <a:srgbClr val="035DC9"/>
                </a:solidFill>
                <a:latin typeface="Times New Roman" pitchFamily="18" charset="0"/>
                <a:cs typeface="Times New Roman" pitchFamily="18" charset="0"/>
              </a:rPr>
              <a:t>Срок уплаты страховых взносов</a:t>
            </a:r>
            <a:endParaRPr lang="ru-RU" sz="2800" b="0" dirty="0">
              <a:solidFill>
                <a:srgbClr val="035DC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12</a:t>
            </a:fld>
            <a:endParaRPr lang="ru-RU" dirty="0"/>
          </a:p>
        </p:txBody>
      </p:sp>
      <p:pic>
        <p:nvPicPr>
          <p:cNvPr id="9" name="Объект 8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8228" y="1188344"/>
            <a:ext cx="8496943" cy="5907782"/>
          </a:xfrm>
        </p:spPr>
      </p:pic>
    </p:spTree>
    <p:extLst>
      <p:ext uri="{BB962C8B-B14F-4D97-AF65-F5344CB8AC3E}">
        <p14:creationId xmlns:p14="http://schemas.microsoft.com/office/powerpoint/2010/main" val="22564585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666180" y="1548383"/>
            <a:ext cx="8993187" cy="5540499"/>
          </a:xfrm>
        </p:spPr>
        <p:txBody>
          <a:bodyPr>
            <a:normAutofit fontScale="55000" lnSpcReduction="20000"/>
          </a:bodyPr>
          <a:lstStyle/>
          <a:p>
            <a:pPr marL="0" algn="just">
              <a:lnSpc>
                <a:spcPct val="120000"/>
              </a:lnSpc>
              <a:spcBef>
                <a:spcPct val="35000"/>
              </a:spcBef>
            </a:pPr>
            <a:r>
              <a:rPr lang="ru-RU" sz="40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Новая форма отчетности – «Расчет по страховым взносам» (утвержден приказом ФНС от 10.10.2016 №ММВ-6-11/551@)</a:t>
            </a:r>
          </a:p>
          <a:p>
            <a:pPr marL="0" algn="just">
              <a:lnSpc>
                <a:spcPct val="120000"/>
              </a:lnSpc>
              <a:spcBef>
                <a:spcPct val="35000"/>
              </a:spcBef>
            </a:pPr>
            <a:r>
              <a:rPr lang="ru-RU" sz="40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 составу сведений Расчет объединяет в себе 4 формы: 4-ФСС, РСВ-1, РСВ-2, РВ-3.</a:t>
            </a:r>
          </a:p>
          <a:p>
            <a:pPr marL="0" algn="just">
              <a:lnSpc>
                <a:spcPct val="120000"/>
              </a:lnSpc>
              <a:spcBef>
                <a:spcPct val="35000"/>
              </a:spcBef>
            </a:pPr>
            <a:r>
              <a:rPr lang="ru-RU" sz="40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Отчетные </a:t>
            </a:r>
            <a:r>
              <a:rPr lang="ru-RU" sz="40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периоды - квартал, полугодие, 9 месяцев, </a:t>
            </a:r>
            <a:r>
              <a:rPr lang="ru-RU" sz="40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год</a:t>
            </a:r>
            <a:r>
              <a:rPr lang="ru-RU" sz="40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algn="just">
              <a:lnSpc>
                <a:spcPct val="120000"/>
              </a:lnSpc>
              <a:spcBef>
                <a:spcPct val="35000"/>
              </a:spcBef>
            </a:pPr>
            <a:r>
              <a:rPr lang="ru-RU" sz="40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Раньше было 2 срока представления отчетности – для тех, кто сдает на бумаге и тех, кто сдает электронным способом.</a:t>
            </a:r>
          </a:p>
          <a:p>
            <a:pPr marL="0" algn="just">
              <a:lnSpc>
                <a:spcPct val="120000"/>
              </a:lnSpc>
              <a:spcBef>
                <a:spcPct val="35000"/>
              </a:spcBef>
            </a:pPr>
            <a:r>
              <a:rPr lang="ru-RU" sz="40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 01.01.2017 срок представления отчетности для всех работодателей един – не позднее 30 числа месяца, следующего за отчетным периодом (ст. 431 НК РФ). </a:t>
            </a:r>
          </a:p>
          <a:p>
            <a:pPr marL="0" algn="just">
              <a:lnSpc>
                <a:spcPct val="120000"/>
              </a:lnSpc>
              <a:spcBef>
                <a:spcPct val="35000"/>
              </a:spcBef>
            </a:pPr>
            <a:r>
              <a:rPr lang="ru-RU" sz="40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Срок переносится, если попадает на выходной день.</a:t>
            </a:r>
            <a:br>
              <a:rPr lang="ru-RU" sz="40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4000" b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algn="just">
              <a:lnSpc>
                <a:spcPct val="120000"/>
              </a:lnSpc>
              <a:spcBef>
                <a:spcPct val="35000"/>
              </a:spcBef>
            </a:pPr>
            <a:r>
              <a:rPr lang="ru-RU" sz="40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 </a:t>
            </a:r>
            <a:r>
              <a:rPr lang="ru-RU" sz="40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 квартал 2017 года форма представляется не позднее </a:t>
            </a:r>
            <a:r>
              <a:rPr lang="ru-RU" sz="40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02.05.2017 </a:t>
            </a:r>
            <a:r>
              <a:rPr lang="ru-RU" sz="40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(30.04.2017 - это суббота). 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962026" y="552454"/>
            <a:ext cx="8580438" cy="707897"/>
          </a:xfrm>
        </p:spPr>
        <p:txBody>
          <a:bodyPr>
            <a:noAutofit/>
          </a:bodyPr>
          <a:lstStyle/>
          <a:p>
            <a:pPr algn="ctr"/>
            <a:r>
              <a:rPr lang="ru-RU" sz="2800" b="0" dirty="0">
                <a:solidFill>
                  <a:srgbClr val="035DC9"/>
                </a:solidFill>
                <a:latin typeface="Times New Roman" pitchFamily="18" charset="0"/>
                <a:cs typeface="Times New Roman" pitchFamily="18" charset="0"/>
              </a:rPr>
              <a:t>Новая форма отчетности в ФНС России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13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736102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03638147"/>
              </p:ext>
            </p:extLst>
          </p:nvPr>
        </p:nvGraphicFramePr>
        <p:xfrm>
          <a:off x="450156" y="1771650"/>
          <a:ext cx="9721079" cy="53244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738188" y="468264"/>
            <a:ext cx="9289032" cy="1303390"/>
          </a:xfrm>
        </p:spPr>
        <p:txBody>
          <a:bodyPr>
            <a:noAutofit/>
          </a:bodyPr>
          <a:lstStyle/>
          <a:p>
            <a:pPr algn="ctr"/>
            <a:r>
              <a:rPr lang="ru-RU" altLang="ru-RU" sz="2800" b="0" dirty="0">
                <a:solidFill>
                  <a:srgbClr val="035DC9"/>
                </a:solidFill>
                <a:latin typeface="Times New Roman" pitchFamily="18" charset="0"/>
                <a:cs typeface="Times New Roman" pitchFamily="18" charset="0"/>
              </a:rPr>
              <a:t>Расчет по страховым взносам по форме, утвержденной приказом ФНС России от 10.10.2016 № ММВ-7-11/511</a:t>
            </a:r>
            <a:r>
              <a:rPr lang="en-US" altLang="ru-RU" sz="2800" b="0" dirty="0">
                <a:solidFill>
                  <a:srgbClr val="035DC9"/>
                </a:solidFill>
                <a:latin typeface="Times New Roman" pitchFamily="18" charset="0"/>
                <a:cs typeface="Times New Roman" pitchFamily="18" charset="0"/>
              </a:rPr>
              <a:t>@ </a:t>
            </a:r>
            <a:r>
              <a:rPr lang="ru-RU" altLang="ru-RU" sz="2800" b="0" dirty="0">
                <a:solidFill>
                  <a:srgbClr val="035DC9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altLang="ja-JP" sz="2800" b="0" dirty="0">
                <a:solidFill>
                  <a:srgbClr val="035DC9"/>
                </a:solidFill>
                <a:latin typeface="Times New Roman" pitchFamily="18" charset="0"/>
                <a:cs typeface="Times New Roman" pitchFamily="18" charset="0"/>
              </a:rPr>
              <a:t>далее – Расчет) обязаны представлять:</a:t>
            </a:r>
            <a:endParaRPr lang="ru-RU" sz="2800" b="0" dirty="0">
              <a:solidFill>
                <a:srgbClr val="035DC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14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512668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738188" y="28969"/>
            <a:ext cx="9289032" cy="1303390"/>
          </a:xfrm>
        </p:spPr>
        <p:txBody>
          <a:bodyPr>
            <a:noAutofit/>
          </a:bodyPr>
          <a:lstStyle/>
          <a:p>
            <a:pPr algn="ctr"/>
            <a:r>
              <a:rPr lang="ru-RU" altLang="ru-RU" sz="2800" b="0" dirty="0" smtClean="0">
                <a:solidFill>
                  <a:srgbClr val="035DC9"/>
                </a:solidFill>
                <a:latin typeface="Times New Roman" pitchFamily="18" charset="0"/>
                <a:cs typeface="Times New Roman" pitchFamily="18" charset="0"/>
              </a:rPr>
              <a:t>Отчетность по страховым взносам в ФНС</a:t>
            </a:r>
            <a:endParaRPr lang="ru-RU" sz="2800" b="0" dirty="0">
              <a:solidFill>
                <a:srgbClr val="035DC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15</a:t>
            </a:fld>
            <a:endParaRPr lang="ru-RU" dirty="0"/>
          </a:p>
        </p:txBody>
      </p:sp>
      <p:pic>
        <p:nvPicPr>
          <p:cNvPr id="8" name="Объект 7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6296" y="1188343"/>
            <a:ext cx="8678876" cy="5626795"/>
          </a:xfrm>
        </p:spPr>
      </p:pic>
    </p:spTree>
    <p:extLst>
      <p:ext uri="{BB962C8B-B14F-4D97-AF65-F5344CB8AC3E}">
        <p14:creationId xmlns:p14="http://schemas.microsoft.com/office/powerpoint/2010/main" val="35734623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522164" y="1548384"/>
            <a:ext cx="9577064" cy="5547744"/>
          </a:xfrm>
        </p:spPr>
        <p:txBody>
          <a:bodyPr>
            <a:no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245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Филиал наделен полномочиями по начислению выплат и вознаграждений в пользу физических лиц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ru-RU" sz="2450" b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245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Поступления страховых взносов за отчетный период</a:t>
            </a:r>
            <a:r>
              <a:rPr lang="ru-RU" sz="2450" b="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50" b="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2450" b="0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245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Представлены расчеты за предыдущие отчетные периоды в рамках одного расчетного периода</a:t>
            </a:r>
          </a:p>
          <a:p>
            <a:endParaRPr lang="ru-RU" sz="2450" b="0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245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Поступления НДФЛ от налогового агента в отчетном периоде</a:t>
            </a:r>
          </a:p>
          <a:p>
            <a:endParaRPr lang="ru-RU" sz="2450" b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245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Представлены расчеты 6-НДФЛ за любой из отчетных периодов в рамках расчетного периода</a:t>
            </a:r>
          </a:p>
          <a:p>
            <a:endParaRPr lang="ru-RU" sz="2450" b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962026" y="552454"/>
            <a:ext cx="8580438" cy="995929"/>
          </a:xfrm>
        </p:spPr>
        <p:txBody>
          <a:bodyPr>
            <a:noAutofit/>
          </a:bodyPr>
          <a:lstStyle/>
          <a:p>
            <a:pPr algn="ctr"/>
            <a:r>
              <a:rPr lang="ru-RU" sz="3200" b="0" dirty="0">
                <a:solidFill>
                  <a:srgbClr val="035DC9"/>
                </a:solidFill>
                <a:latin typeface="Times New Roman" pitchFamily="18" charset="0"/>
                <a:cs typeface="Times New Roman" pitchFamily="18" charset="0"/>
              </a:rPr>
              <a:t>Обязанность представления расчетов</a:t>
            </a:r>
            <a:br>
              <a:rPr lang="ru-RU" sz="3200" b="0" dirty="0">
                <a:solidFill>
                  <a:srgbClr val="035DC9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200" b="0" dirty="0">
                <a:solidFill>
                  <a:srgbClr val="035DC9"/>
                </a:solidFill>
                <a:latin typeface="Times New Roman" pitchFamily="18" charset="0"/>
                <a:cs typeface="Times New Roman" pitchFamily="18" charset="0"/>
              </a:rPr>
              <a:t>по страховым взносам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16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548794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74737" y="4209259"/>
            <a:ext cx="8572560" cy="1428760"/>
          </a:xfrm>
          <a:prstGeom prst="rect">
            <a:avLst/>
          </a:prstGeom>
        </p:spPr>
        <p:txBody>
          <a:bodyPr vert="horz" wrap="square" lIns="104233" tIns="52116" rIns="104233" bIns="52116" rtlCol="0" anchor="ctr">
            <a:normAutofit/>
          </a:bodyPr>
          <a:lstStyle/>
          <a:p>
            <a:pPr algn="ctr">
              <a:spcBef>
                <a:spcPct val="0"/>
              </a:spcBef>
            </a:pPr>
            <a:r>
              <a:rPr lang="ru-RU" sz="4800" b="1" spc="600" dirty="0">
                <a:solidFill>
                  <a:schemeClr val="bg1"/>
                </a:solidFill>
                <a:latin typeface="Trebuchet MS" pitchFamily="34" charset="0"/>
                <a:ea typeface="+mj-ea"/>
                <a:cs typeface="+mj-cs"/>
              </a:rPr>
              <a:t>Спасибо за внимание!</a:t>
            </a:r>
          </a:p>
        </p:txBody>
      </p:sp>
    </p:spTree>
    <p:extLst>
      <p:ext uri="{BB962C8B-B14F-4D97-AF65-F5344CB8AC3E}">
        <p14:creationId xmlns:p14="http://schemas.microsoft.com/office/powerpoint/2010/main" val="13552771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738188" y="1548384"/>
            <a:ext cx="8928992" cy="5547744"/>
          </a:xfrm>
          <a:solidFill>
            <a:srgbClr val="7DD0FA"/>
          </a:solidFill>
        </p:spPr>
        <p:txBody>
          <a:bodyPr>
            <a:normAutofit/>
          </a:bodyPr>
          <a:lstStyle/>
          <a:p>
            <a:pPr marL="82550" algn="ctr">
              <a:lnSpc>
                <a:spcPct val="85000"/>
              </a:lnSpc>
              <a:spcBef>
                <a:spcPct val="45000"/>
              </a:spcBef>
            </a:pP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обязательное 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пенсионное страхование, </a:t>
            </a:r>
          </a:p>
          <a:p>
            <a:pPr marL="82550" algn="ctr">
              <a:lnSpc>
                <a:spcPct val="85000"/>
              </a:lnSpc>
              <a:spcBef>
                <a:spcPct val="45000"/>
              </a:spcBef>
            </a:pP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обязательное медицинское страхование,</a:t>
            </a:r>
          </a:p>
          <a:p>
            <a:pPr marL="82550" algn="ctr">
              <a:lnSpc>
                <a:spcPct val="85000"/>
              </a:lnSpc>
              <a:spcBef>
                <a:spcPct val="45000"/>
              </a:spcBef>
            </a:pP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обязательное социальное страхование на случай временной нетрудоспособности и в 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связи 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 материнством</a:t>
            </a:r>
            <a:endParaRPr lang="ru-RU" sz="2000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962026" y="252239"/>
            <a:ext cx="8580438" cy="1219199"/>
          </a:xfrm>
        </p:spPr>
        <p:txBody>
          <a:bodyPr>
            <a:normAutofit/>
          </a:bodyPr>
          <a:lstStyle/>
          <a:p>
            <a:pPr lvl="0" indent="628650" algn="ctr">
              <a:lnSpc>
                <a:spcPct val="85000"/>
              </a:lnSpc>
              <a:spcBef>
                <a:spcPct val="45000"/>
              </a:spcBef>
            </a:pPr>
            <a:r>
              <a:rPr lang="ru-RU" sz="3200" b="0" dirty="0">
                <a:solidFill>
                  <a:srgbClr val="035DC9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С 01.01.2017 </a:t>
            </a:r>
            <a:r>
              <a:rPr lang="ru-RU" sz="3200" b="0" dirty="0" smtClean="0">
                <a:solidFill>
                  <a:srgbClr val="035DC9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функций администрирования страховых взносов: 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2</a:t>
            </a:fld>
            <a:endParaRPr lang="ru-R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08313" y="3060551"/>
            <a:ext cx="4676775" cy="2886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1962324" y="5748506"/>
            <a:ext cx="914400" cy="914400"/>
          </a:xfrm>
          <a:prstGeom prst="rect">
            <a:avLst/>
          </a:prstGeom>
        </p:spPr>
        <p:txBody>
          <a:bodyPr vert="horz" wrap="none" lIns="104306" tIns="52153" rIns="104306" bIns="52153" rtlCol="0" anchor="ctr">
            <a:normAutofit/>
          </a:bodyPr>
          <a:lstStyle/>
          <a:p>
            <a:pPr marL="0" marR="0" indent="0" algn="ctr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ru-RU" sz="2400" b="1" dirty="0" smtClean="0">
                <a:latin typeface="Times New Roman" pitchFamily="18" charset="0"/>
                <a:ea typeface="+mj-ea"/>
                <a:cs typeface="Times New Roman" pitchFamily="18" charset="0"/>
              </a:rPr>
              <a:t>персонифицированная</a:t>
            </a:r>
            <a:endParaRPr lang="en-US" sz="2400" b="1" dirty="0" smtClean="0">
              <a:latin typeface="Times New Roman" pitchFamily="18" charset="0"/>
              <a:ea typeface="+mj-ea"/>
              <a:cs typeface="Times New Roman" pitchFamily="18" charset="0"/>
            </a:endParaRPr>
          </a:p>
          <a:p>
            <a:pPr marL="0" marR="0" indent="0" algn="ctr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ru-RU" sz="2400" b="1" dirty="0" smtClean="0">
                <a:latin typeface="Times New Roman" pitchFamily="18" charset="0"/>
                <a:ea typeface="+mj-ea"/>
                <a:cs typeface="Times New Roman" pitchFamily="18" charset="0"/>
              </a:rPr>
              <a:t>отчетность</a:t>
            </a:r>
            <a:endParaRPr kumimoji="0" lang="ru-RU" sz="2400" b="1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434932" y="5796855"/>
            <a:ext cx="914400" cy="914400"/>
          </a:xfrm>
          <a:prstGeom prst="rect">
            <a:avLst/>
          </a:prstGeom>
        </p:spPr>
        <p:txBody>
          <a:bodyPr vert="horz" wrap="none" lIns="104306" tIns="52153" rIns="104306" bIns="52153" rtlCol="0" anchor="ctr">
            <a:normAutofit/>
          </a:bodyPr>
          <a:lstStyle/>
          <a:p>
            <a:pPr marL="0" marR="0" indent="0" algn="ctr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ru-RU" sz="2400" b="1" dirty="0" smtClean="0">
                <a:latin typeface="Times New Roman" pitchFamily="18" charset="0"/>
                <a:ea typeface="+mj-ea"/>
                <a:cs typeface="Times New Roman" pitchFamily="18" charset="0"/>
              </a:rPr>
              <a:t>страховые взносы</a:t>
            </a:r>
            <a:endParaRPr lang="en-US" sz="2400" b="1" dirty="0" smtClean="0">
              <a:latin typeface="Times New Roman" pitchFamily="18" charset="0"/>
              <a:ea typeface="+mj-ea"/>
              <a:cs typeface="Times New Roman" pitchFamily="18" charset="0"/>
            </a:endParaRPr>
          </a:p>
          <a:p>
            <a:pPr marL="0" marR="0" indent="0" algn="ctr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ru-RU" sz="2400" b="1" dirty="0" smtClean="0">
                <a:latin typeface="Times New Roman" pitchFamily="18" charset="0"/>
                <a:ea typeface="+mj-ea"/>
                <a:cs typeface="Times New Roman" pitchFamily="18" charset="0"/>
              </a:rPr>
              <a:t>«на травматизм»</a:t>
            </a:r>
            <a:endParaRPr kumimoji="0" lang="ru-RU" sz="2400" b="1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37502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2"/>
          <p:cNvSpPr txBox="1">
            <a:spLocks/>
          </p:cNvSpPr>
          <p:nvPr/>
        </p:nvSpPr>
        <p:spPr>
          <a:xfrm>
            <a:off x="1026220" y="396255"/>
            <a:ext cx="9065194" cy="792088"/>
          </a:xfrm>
          <a:prstGeom prst="rect">
            <a:avLst/>
          </a:prstGeom>
        </p:spPr>
        <p:txBody>
          <a:bodyPr vert="horz" lIns="104269" tIns="52135" rIns="104269" bIns="52135" rtlCol="0" anchor="ctr">
            <a:noAutofit/>
          </a:bodyPr>
          <a:lstStyle>
            <a:lvl1pPr marL="0" marR="0" indent="0" algn="l" defTabSz="1042688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None/>
              <a:tabLst/>
              <a:defRPr sz="5400" b="1" i="0" kern="1200">
                <a:solidFill>
                  <a:srgbClr val="005AA9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2800" dirty="0" smtClean="0">
                <a:solidFill>
                  <a:schemeClr val="tx2">
                    <a:lumMod val="75000"/>
                  </a:schemeClr>
                </a:solidFill>
                <a:cs typeface="Times New Roman" panose="02020603050405020304" pitchFamily="18" charset="0"/>
              </a:rPr>
              <a:t>Реализация передачи </a:t>
            </a:r>
            <a:r>
              <a:rPr lang="ru-RU" sz="2800" dirty="0">
                <a:solidFill>
                  <a:schemeClr val="tx2">
                    <a:lumMod val="75000"/>
                  </a:schemeClr>
                </a:solidFill>
                <a:cs typeface="Times New Roman" panose="02020603050405020304" pitchFamily="18" charset="0"/>
              </a:rPr>
              <a:t>администрирования страховых взносов </a:t>
            </a:r>
            <a:r>
              <a:rPr lang="ru-RU" sz="2800" dirty="0" smtClean="0">
                <a:solidFill>
                  <a:schemeClr val="tx2">
                    <a:lumMod val="75000"/>
                  </a:schemeClr>
                </a:solidFill>
                <a:cs typeface="Times New Roman" panose="02020603050405020304" pitchFamily="18" charset="0"/>
              </a:rPr>
              <a:t>в ФНС России</a:t>
            </a:r>
            <a:endParaRPr lang="ru-RU" sz="2800" dirty="0">
              <a:solidFill>
                <a:schemeClr val="tx2">
                  <a:lumMod val="75000"/>
                </a:schemeClr>
              </a:solidFill>
              <a:cs typeface="Times New Roman" panose="02020603050405020304" pitchFamily="18" charset="0"/>
            </a:endParaRPr>
          </a:p>
        </p:txBody>
      </p:sp>
      <p:graphicFrame>
        <p:nvGraphicFramePr>
          <p:cNvPr id="7" name="Схема 6"/>
          <p:cNvGraphicFramePr/>
          <p:nvPr>
            <p:extLst>
              <p:ext uri="{D42A27DB-BD31-4B8C-83A1-F6EECF244321}">
                <p14:modId xmlns:p14="http://schemas.microsoft.com/office/powerpoint/2010/main" val="1073650726"/>
              </p:ext>
            </p:extLst>
          </p:nvPr>
        </p:nvGraphicFramePr>
        <p:xfrm>
          <a:off x="1044522" y="1176616"/>
          <a:ext cx="8784976" cy="58326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928863" y="1692399"/>
            <a:ext cx="360040" cy="504056"/>
          </a:xfrm>
          <a:prstGeom prst="rect">
            <a:avLst/>
          </a:prstGeom>
        </p:spPr>
        <p:txBody>
          <a:bodyPr vert="horz" wrap="square" lIns="104306" tIns="52153" rIns="104306" bIns="52153" rtlCol="0" anchor="ctr">
            <a:noAutofit/>
          </a:bodyPr>
          <a:lstStyle/>
          <a:p>
            <a:pPr marL="0" marR="0" indent="0" algn="l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ru-RU" sz="240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1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928863" y="3045829"/>
            <a:ext cx="360040" cy="504056"/>
          </a:xfrm>
          <a:prstGeom prst="rect">
            <a:avLst/>
          </a:prstGeom>
        </p:spPr>
        <p:txBody>
          <a:bodyPr vert="horz" wrap="square" lIns="104306" tIns="52153" rIns="104306" bIns="52153" rtlCol="0" anchor="ctr">
            <a:noAutofit/>
          </a:bodyPr>
          <a:lstStyle/>
          <a:p>
            <a:pPr marL="0" marR="0" indent="0" algn="l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ru-RU" sz="240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2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928863" y="4356695"/>
            <a:ext cx="360040" cy="504056"/>
          </a:xfrm>
          <a:prstGeom prst="rect">
            <a:avLst/>
          </a:prstGeom>
        </p:spPr>
        <p:txBody>
          <a:bodyPr vert="horz" wrap="square" lIns="104306" tIns="52153" rIns="104306" bIns="52153" rtlCol="0" anchor="ctr">
            <a:noAutofit/>
          </a:bodyPr>
          <a:lstStyle/>
          <a:p>
            <a:pPr marL="0" marR="0" indent="0" algn="l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ru-RU" sz="240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3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928863" y="5364807"/>
            <a:ext cx="360040" cy="504056"/>
          </a:xfrm>
          <a:prstGeom prst="rect">
            <a:avLst/>
          </a:prstGeom>
        </p:spPr>
        <p:txBody>
          <a:bodyPr vert="horz" wrap="square" lIns="104306" tIns="52153" rIns="104306" bIns="52153" rtlCol="0" anchor="ctr">
            <a:noAutofit/>
          </a:bodyPr>
          <a:lstStyle/>
          <a:p>
            <a:pPr marL="0" marR="0" indent="0" algn="l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ru-RU" sz="240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4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928863" y="6156895"/>
            <a:ext cx="360040" cy="504056"/>
          </a:xfrm>
          <a:prstGeom prst="rect">
            <a:avLst/>
          </a:prstGeom>
        </p:spPr>
        <p:txBody>
          <a:bodyPr vert="horz" wrap="square" lIns="104306" tIns="52153" rIns="104306" bIns="52153" rtlCol="0" anchor="ctr">
            <a:noAutofit/>
          </a:bodyPr>
          <a:lstStyle/>
          <a:p>
            <a:pPr marL="0" marR="0" indent="0" algn="l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ru-RU" sz="240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5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950685" y="6876975"/>
            <a:ext cx="432048" cy="360040"/>
          </a:xfrm>
          <a:prstGeom prst="rect">
            <a:avLst/>
          </a:prstGeom>
        </p:spPr>
        <p:txBody>
          <a:bodyPr vert="horz" wrap="square" lIns="104306" tIns="52153" rIns="104306" bIns="52153" rtlCol="0" anchor="ctr">
            <a:noAutofit/>
          </a:bodyPr>
          <a:lstStyle/>
          <a:p>
            <a:pPr marR="0" indent="0" algn="ctr" fontAlgn="auto">
              <a:lnSpc>
                <a:spcPts val="24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ru-RU" sz="2700" dirty="0">
                <a:solidFill>
                  <a:schemeClr val="bg1"/>
                </a:solidFill>
              </a:rPr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6256363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810196" y="400088"/>
            <a:ext cx="9065194" cy="779905"/>
          </a:xfrm>
        </p:spPr>
        <p:txBody>
          <a:bodyPr>
            <a:noAutofit/>
          </a:bodyPr>
          <a:lstStyle/>
          <a:p>
            <a:pPr algn="ctr"/>
            <a:r>
              <a:rPr lang="ru-RU" sz="2800" dirty="0" smtClean="0">
                <a:solidFill>
                  <a:schemeClr val="tx2">
                    <a:lumMod val="75000"/>
                  </a:schemeClr>
                </a:solidFill>
                <a:cs typeface="Times New Roman" panose="02020603050405020304" pitchFamily="18" charset="0"/>
              </a:rPr>
              <a:t>Основные параметры исчисления и уплаты </a:t>
            </a:r>
            <a:br>
              <a:rPr lang="ru-RU" sz="2800" dirty="0" smtClean="0">
                <a:solidFill>
                  <a:schemeClr val="tx2">
                    <a:lumMod val="75000"/>
                  </a:schemeClr>
                </a:solidFill>
                <a:cs typeface="Times New Roman" panose="02020603050405020304" pitchFamily="18" charset="0"/>
              </a:rPr>
            </a:br>
            <a:r>
              <a:rPr lang="ru-RU" sz="2800" dirty="0" smtClean="0">
                <a:solidFill>
                  <a:schemeClr val="tx2">
                    <a:lumMod val="75000"/>
                  </a:schemeClr>
                </a:solidFill>
                <a:cs typeface="Times New Roman" panose="02020603050405020304" pitchFamily="18" charset="0"/>
              </a:rPr>
              <a:t>страховых взносов</a:t>
            </a:r>
            <a:endParaRPr lang="ru-RU" sz="2800" dirty="0">
              <a:solidFill>
                <a:schemeClr val="tx2">
                  <a:lumMod val="75000"/>
                </a:schemeClr>
              </a:solidFill>
              <a:cs typeface="Times New Roman" panose="02020603050405020304" pitchFamily="18" charset="0"/>
            </a:endParaRPr>
          </a:p>
        </p:txBody>
      </p:sp>
      <p:graphicFrame>
        <p:nvGraphicFramePr>
          <p:cNvPr id="7" name="Объект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04891557"/>
              </p:ext>
            </p:extLst>
          </p:nvPr>
        </p:nvGraphicFramePr>
        <p:xfrm>
          <a:off x="810196" y="1569688"/>
          <a:ext cx="8924356" cy="5029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48272"/>
                <a:gridCol w="6476084"/>
              </a:tblGrid>
              <a:tr h="293813"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Особенность</a:t>
                      </a:r>
                      <a:endParaRPr lang="ru-RU" sz="18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Изменение</a:t>
                      </a:r>
                      <a:endParaRPr lang="ru-RU" sz="18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95B3D7"/>
                    </a:solidFill>
                  </a:tcPr>
                </a:tc>
              </a:tr>
              <a:tr h="734533">
                <a:tc>
                  <a:txBody>
                    <a:bodyPr/>
                    <a:lstStyle/>
                    <a:p>
                      <a:pPr marL="0" marR="0" lvl="0" indent="0" algn="l" defTabSz="104268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Объект и база для исчисления страховых взносов</a:t>
                      </a:r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just" defTabSz="104268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Сохранены в неизменном виде </a:t>
                      </a:r>
                    </a:p>
                    <a:p>
                      <a:pPr marL="0" marR="0" lvl="0" indent="0" algn="just" defTabSz="104268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(выплаты в рамках трудовых отношений, гражданско-правовых и </a:t>
                      </a:r>
                      <a:r>
                        <a:rPr lang="ru-RU" sz="18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авторских договоров);</a:t>
                      </a:r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</a:tr>
              <a:tr h="734533">
                <a:tc>
                  <a:txBody>
                    <a:bodyPr/>
                    <a:lstStyle/>
                    <a:p>
                      <a:pPr marL="0" marR="0" lvl="0" indent="0" algn="l" defTabSz="104268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3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Тариф</a:t>
                      </a:r>
                      <a:r>
                        <a:rPr lang="ru-RU" sz="1800" b="1" spc="-3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страховых взносов для основной категории</a:t>
                      </a:r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Сохранен на 2017-2019</a:t>
                      </a:r>
                      <a:r>
                        <a:rPr lang="ru-RU" sz="18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годы в размере 30 % </a:t>
                      </a:r>
                    </a:p>
                    <a:p>
                      <a:pPr algn="just"/>
                      <a:r>
                        <a:rPr lang="ru-RU" sz="18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(22% на ОПС, 2,9% на ОСС  5,1% на ОМС) и 10% на ОПС сверх предельной величины базы;</a:t>
                      </a:r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</a:tr>
              <a:tr h="514173">
                <a:tc>
                  <a:txBody>
                    <a:bodyPr/>
                    <a:lstStyle/>
                    <a:p>
                      <a:r>
                        <a:rPr lang="ru-RU" sz="18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Пониженные тарифы</a:t>
                      </a:r>
                      <a:endParaRPr lang="ru-RU" sz="1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 неизменном виде сохранены пониженные тарифы для всех 13 категорий плательщиков;</a:t>
                      </a:r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</a:tr>
              <a:tr h="734533">
                <a:tc>
                  <a:txBody>
                    <a:bodyPr/>
                    <a:lstStyle/>
                    <a:p>
                      <a:r>
                        <a:rPr lang="ru-RU" sz="18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Отчетность</a:t>
                      </a:r>
                      <a:endParaRPr lang="ru-RU" sz="1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Вместо</a:t>
                      </a:r>
                      <a:r>
                        <a:rPr lang="ru-RU" sz="18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4-х форм отчетности в фонды 1 расчет по страховым взносам в налоговые органы</a:t>
                      </a:r>
                    </a:p>
                    <a:p>
                      <a:pPr algn="just"/>
                      <a:r>
                        <a:rPr lang="ru-RU" sz="18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ru-RU" sz="18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приказ ФНС России от 10.10.2016 № ММВ-7-11/551@);</a:t>
                      </a:r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</a:tr>
              <a:tr h="514173">
                <a:tc>
                  <a:txBody>
                    <a:bodyPr/>
                    <a:lstStyle/>
                    <a:p>
                      <a:r>
                        <a:rPr lang="ru-RU" sz="18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Сроки сдачи отчетности</a:t>
                      </a:r>
                      <a:endParaRPr lang="ru-RU" sz="1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Единый унифицированный срок – 30-е число месяца, следующего за отчетным (расчетным) периодом;</a:t>
                      </a:r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</a:tr>
              <a:tr h="578697">
                <a:tc>
                  <a:txBody>
                    <a:bodyPr/>
                    <a:lstStyle/>
                    <a:p>
                      <a:r>
                        <a:rPr lang="ru-RU" sz="18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Сроки уплаты</a:t>
                      </a:r>
                      <a:endParaRPr lang="ru-RU" sz="1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Сохранены: ежемесячно не позднее 15-го числа следующего календарного месяца.</a:t>
                      </a:r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9950685" y="6876975"/>
            <a:ext cx="432048" cy="360040"/>
          </a:xfrm>
          <a:prstGeom prst="rect">
            <a:avLst/>
          </a:prstGeom>
        </p:spPr>
        <p:txBody>
          <a:bodyPr vert="horz" wrap="square" lIns="104306" tIns="52153" rIns="104306" bIns="52153" rtlCol="0" anchor="ctr">
            <a:noAutofit/>
          </a:bodyPr>
          <a:lstStyle/>
          <a:p>
            <a:pPr marR="0" indent="0" algn="ctr" fontAlgn="auto">
              <a:lnSpc>
                <a:spcPts val="24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ru-RU" sz="2700" dirty="0">
                <a:solidFill>
                  <a:schemeClr val="bg1"/>
                </a:solidFill>
              </a:rPr>
              <a:t>4</a:t>
            </a:r>
          </a:p>
        </p:txBody>
      </p:sp>
    </p:spTree>
    <p:extLst>
      <p:ext uri="{BB962C8B-B14F-4D97-AF65-F5344CB8AC3E}">
        <p14:creationId xmlns:p14="http://schemas.microsoft.com/office/powerpoint/2010/main" val="26436931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594172" y="1476376"/>
            <a:ext cx="9217024" cy="5619752"/>
          </a:xfrm>
        </p:spPr>
        <p:txBody>
          <a:bodyPr>
            <a:normAutofit fontScale="25000" lnSpcReduction="20000"/>
          </a:bodyPr>
          <a:lstStyle/>
          <a:p>
            <a:pPr algn="just"/>
            <a:r>
              <a:rPr lang="ru-RU" sz="6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Объектом обложения страховыми взносами </a:t>
            </a:r>
            <a:r>
              <a:rPr lang="ru-RU" sz="64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признаются выплаты и иные вознаграждения в пользу физических лиц, подлежащих обязательному социальному </a:t>
            </a:r>
            <a:r>
              <a:rPr lang="ru-RU" sz="64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страхованию:</a:t>
            </a:r>
          </a:p>
          <a:p>
            <a:pPr marL="361950" indent="350838" algn="just"/>
            <a:r>
              <a:rPr lang="ru-RU" sz="64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sz="6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  в рамках трудовых отношений</a:t>
            </a:r>
            <a:r>
              <a:rPr lang="ru-RU" sz="64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(все выплаты, производимые работодателем в рамках трудовых отношений, в том числе, как на основании положений трудовых договоров, так и при отсутствии положений о тех или иных выплатах в указанных договорах, но производимые в связи с наличием трудовых отношений между работником и работодателем);</a:t>
            </a:r>
          </a:p>
          <a:p>
            <a:pPr marL="361950" indent="350838" algn="just"/>
            <a:endParaRPr lang="ru-RU" sz="6400" b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361950" indent="350838" algn="just"/>
            <a:r>
              <a:rPr lang="ru-RU" sz="64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64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6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 гражданско-правовым договорам</a:t>
            </a:r>
            <a:r>
              <a:rPr lang="ru-RU" sz="64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предметом которых являются выполнение работ, оказание </a:t>
            </a:r>
            <a:r>
              <a:rPr lang="ru-RU" sz="64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услуг;</a:t>
            </a:r>
          </a:p>
          <a:p>
            <a:pPr marL="361950" indent="350838" algn="just"/>
            <a:endParaRPr lang="ru-RU" sz="6400" b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361950" indent="350838" algn="just"/>
            <a:r>
              <a:rPr lang="ru-RU" sz="64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3) </a:t>
            </a:r>
            <a:r>
              <a:rPr lang="ru-RU" sz="6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 </a:t>
            </a:r>
            <a:r>
              <a:rPr lang="ru-RU" sz="6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договорам авторского заказа </a:t>
            </a:r>
            <a:r>
              <a:rPr lang="ru-RU" sz="64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 пользу авторов </a:t>
            </a:r>
            <a:r>
              <a:rPr lang="ru-RU" sz="64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произведений;</a:t>
            </a:r>
          </a:p>
          <a:p>
            <a:pPr marL="361950" indent="350838" algn="just"/>
            <a:endParaRPr lang="ru-RU" sz="6400" b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361950" indent="350838" algn="just"/>
            <a:r>
              <a:rPr lang="ru-RU" sz="64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r>
              <a:rPr lang="ru-RU" sz="64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6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 договорам об отчуждении исключительного права </a:t>
            </a:r>
            <a:r>
              <a:rPr lang="ru-RU" sz="64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 произведения науки, литературы, </a:t>
            </a:r>
            <a:r>
              <a:rPr lang="ru-RU" sz="64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искусства;</a:t>
            </a:r>
          </a:p>
          <a:p>
            <a:pPr marL="361950" indent="350838" algn="just"/>
            <a:endParaRPr lang="ru-RU" sz="6400" b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361950" indent="350838" algn="just"/>
            <a:r>
              <a:rPr lang="ru-RU" sz="64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5)  </a:t>
            </a:r>
            <a:r>
              <a:rPr lang="ru-RU" sz="6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издательским </a:t>
            </a:r>
            <a:r>
              <a:rPr lang="ru-RU" sz="6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лицензионным </a:t>
            </a:r>
            <a:r>
              <a:rPr lang="ru-RU" sz="6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договорам</a:t>
            </a:r>
            <a:r>
              <a:rPr lang="ru-RU" sz="64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361950" indent="350838" algn="just"/>
            <a:endParaRPr lang="ru-RU" sz="6400" b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361950" indent="350838" algn="just"/>
            <a:r>
              <a:rPr lang="ru-RU" sz="64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6</a:t>
            </a:r>
            <a:r>
              <a:rPr lang="ru-RU" sz="64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6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лицензионным договорам </a:t>
            </a:r>
            <a:r>
              <a:rPr lang="ru-RU" sz="64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 предоставлении права использования произведения науки, литературы, </a:t>
            </a:r>
            <a:r>
              <a:rPr lang="ru-RU" sz="64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искусства;</a:t>
            </a:r>
          </a:p>
          <a:p>
            <a:pPr marL="361950" indent="350838" algn="just"/>
            <a:endParaRPr lang="ru-RU" sz="6400" b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361950" indent="350838" algn="just"/>
            <a:r>
              <a:rPr lang="ru-RU" sz="64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7) </a:t>
            </a:r>
            <a:r>
              <a:rPr lang="ru-RU" sz="6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вознаграждения, начисляемые организациями по управлению правами на коллективной основе</a:t>
            </a:r>
            <a:r>
              <a:rPr lang="ru-RU" sz="64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в пользу авторов произведений по договорам, заключенным с пользователями. </a:t>
            </a:r>
          </a:p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962026" y="552454"/>
            <a:ext cx="8580438" cy="995929"/>
          </a:xfrm>
        </p:spPr>
        <p:txBody>
          <a:bodyPr>
            <a:normAutofit/>
          </a:bodyPr>
          <a:lstStyle/>
          <a:p>
            <a:pPr algn="ctr"/>
            <a:r>
              <a:rPr lang="ru-RU" sz="3200" b="0" dirty="0">
                <a:solidFill>
                  <a:srgbClr val="035DC9"/>
                </a:solidFill>
                <a:latin typeface="Times New Roman" pitchFamily="18" charset="0"/>
                <a:cs typeface="Times New Roman" pitchFamily="18" charset="0"/>
              </a:rPr>
              <a:t>Объект обложения страховыми взносами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5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525180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594172" y="1476376"/>
            <a:ext cx="9217024" cy="5619752"/>
          </a:xfrm>
        </p:spPr>
        <p:txBody>
          <a:bodyPr>
            <a:normAutofit fontScale="25000" lnSpcReduction="20000"/>
          </a:bodyPr>
          <a:lstStyle/>
          <a:p>
            <a:pPr algn="just"/>
            <a:r>
              <a:rPr lang="ru-RU" sz="6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Объектом обложения страховыми взносами </a:t>
            </a:r>
            <a:r>
              <a:rPr lang="ru-RU" sz="64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признаются выплаты и иные вознаграждения в пользу физических лиц, подлежащих обязательному социальному </a:t>
            </a:r>
            <a:r>
              <a:rPr lang="ru-RU" sz="64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страхованию:</a:t>
            </a:r>
          </a:p>
          <a:p>
            <a:pPr marL="361950" indent="350838" algn="just"/>
            <a:r>
              <a:rPr lang="ru-RU" sz="64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sz="6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  в рамках трудовых отношений</a:t>
            </a:r>
            <a:r>
              <a:rPr lang="ru-RU" sz="64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(все выплаты, производимые работодателем в рамках трудовых отношений, в том числе, как на основании положений трудовых договоров, так и при отсутствии положений о тех или иных выплатах в указанных договорах, но производимые в связи с наличием трудовых отношений между работником и работодателем);</a:t>
            </a:r>
          </a:p>
          <a:p>
            <a:pPr marL="361950" indent="350838" algn="just"/>
            <a:endParaRPr lang="ru-RU" sz="6400" b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361950" indent="350838" algn="just"/>
            <a:r>
              <a:rPr lang="ru-RU" sz="64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64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6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 гражданско-правовым договорам</a:t>
            </a:r>
            <a:r>
              <a:rPr lang="ru-RU" sz="64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предметом которых являются выполнение работ, оказание </a:t>
            </a:r>
            <a:r>
              <a:rPr lang="ru-RU" sz="64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услуг;</a:t>
            </a:r>
          </a:p>
          <a:p>
            <a:pPr marL="361950" indent="350838" algn="just"/>
            <a:endParaRPr lang="ru-RU" sz="6400" b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361950" indent="350838" algn="just"/>
            <a:r>
              <a:rPr lang="ru-RU" sz="64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3) </a:t>
            </a:r>
            <a:r>
              <a:rPr lang="ru-RU" sz="6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 </a:t>
            </a:r>
            <a:r>
              <a:rPr lang="ru-RU" sz="6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договорам авторского заказа </a:t>
            </a:r>
            <a:r>
              <a:rPr lang="ru-RU" sz="64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 пользу авторов </a:t>
            </a:r>
            <a:r>
              <a:rPr lang="ru-RU" sz="64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произведений;</a:t>
            </a:r>
          </a:p>
          <a:p>
            <a:pPr marL="361950" indent="350838" algn="just"/>
            <a:endParaRPr lang="ru-RU" sz="6400" b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361950" indent="350838" algn="just"/>
            <a:r>
              <a:rPr lang="ru-RU" sz="64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r>
              <a:rPr lang="ru-RU" sz="64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6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 договорам об отчуждении исключительного права </a:t>
            </a:r>
            <a:r>
              <a:rPr lang="ru-RU" sz="64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 произведения науки, литературы, </a:t>
            </a:r>
            <a:r>
              <a:rPr lang="ru-RU" sz="64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искусства;</a:t>
            </a:r>
          </a:p>
          <a:p>
            <a:pPr marL="361950" indent="350838" algn="just"/>
            <a:endParaRPr lang="ru-RU" sz="6400" b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361950" indent="350838" algn="just"/>
            <a:r>
              <a:rPr lang="ru-RU" sz="64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5)  </a:t>
            </a:r>
            <a:r>
              <a:rPr lang="ru-RU" sz="6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издательским </a:t>
            </a:r>
            <a:r>
              <a:rPr lang="ru-RU" sz="6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лицензионным </a:t>
            </a:r>
            <a:r>
              <a:rPr lang="ru-RU" sz="6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договорам</a:t>
            </a:r>
            <a:r>
              <a:rPr lang="ru-RU" sz="64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361950" indent="350838" algn="just"/>
            <a:endParaRPr lang="ru-RU" sz="6400" b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361950" indent="350838" algn="just"/>
            <a:r>
              <a:rPr lang="ru-RU" sz="64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6</a:t>
            </a:r>
            <a:r>
              <a:rPr lang="ru-RU" sz="64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6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лицензионным договорам </a:t>
            </a:r>
            <a:r>
              <a:rPr lang="ru-RU" sz="64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 предоставлении права использования произведения науки, литературы, </a:t>
            </a:r>
            <a:r>
              <a:rPr lang="ru-RU" sz="64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искусства;</a:t>
            </a:r>
          </a:p>
          <a:p>
            <a:pPr marL="361950" indent="350838" algn="just"/>
            <a:endParaRPr lang="ru-RU" sz="6400" b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361950" indent="350838" algn="just"/>
            <a:r>
              <a:rPr lang="ru-RU" sz="64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7) </a:t>
            </a:r>
            <a:r>
              <a:rPr lang="ru-RU" sz="6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вознаграждения, начисляемые организациями по управлению правами на коллективной основе</a:t>
            </a:r>
            <a:r>
              <a:rPr lang="ru-RU" sz="64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в пользу авторов произведений по договорам, заключенным с пользователями. </a:t>
            </a:r>
          </a:p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962026" y="552454"/>
            <a:ext cx="8580438" cy="995929"/>
          </a:xfrm>
        </p:spPr>
        <p:txBody>
          <a:bodyPr>
            <a:normAutofit/>
          </a:bodyPr>
          <a:lstStyle/>
          <a:p>
            <a:pPr algn="ctr"/>
            <a:r>
              <a:rPr lang="ru-RU" sz="3200" b="0" dirty="0" smtClean="0">
                <a:solidFill>
                  <a:srgbClr val="035DC9"/>
                </a:solidFill>
                <a:latin typeface="Times New Roman" pitchFamily="18" charset="0"/>
                <a:cs typeface="Times New Roman" pitchFamily="18" charset="0"/>
              </a:rPr>
              <a:t>База по страховым взносам в 2017 году</a:t>
            </a:r>
            <a:endParaRPr lang="ru-RU" sz="3200" b="0" dirty="0">
              <a:solidFill>
                <a:srgbClr val="035DC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6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127213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522164" y="1188344"/>
            <a:ext cx="9505056" cy="6120680"/>
          </a:xfrm>
        </p:spPr>
        <p:txBody>
          <a:bodyPr>
            <a:normAutofit lnSpcReduction="10000"/>
          </a:bodyPr>
          <a:lstStyle/>
          <a:p>
            <a:pPr marL="0" indent="361950" algn="just">
              <a:lnSpc>
                <a:spcPct val="150000"/>
              </a:lnSpc>
              <a:spcBef>
                <a:spcPct val="35000"/>
              </a:spcBef>
            </a:pP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Лимиты </a:t>
            </a:r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базы для начисления страховых взносов в 2017 году увеличились. 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Однако порядок </a:t>
            </a:r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начисления взносов в пределах базы и сверх лимита остался 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прежним.</a:t>
            </a:r>
          </a:p>
          <a:p>
            <a:pPr marL="0" indent="361950" algn="just">
              <a:lnSpc>
                <a:spcPct val="160000"/>
              </a:lnSpc>
              <a:spcBef>
                <a:spcPct val="35000"/>
              </a:spcBef>
            </a:pP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Предельная </a:t>
            </a:r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величина базы страховых взносов на 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ОПС</a:t>
            </a:r>
            <a:r>
              <a:rPr lang="ru-RU" sz="24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2400" b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lvl="1" indent="361950" algn="just">
              <a:lnSpc>
                <a:spcPct val="160000"/>
              </a:lnSpc>
              <a:spcBef>
                <a:spcPct val="35000"/>
              </a:spcBef>
              <a:buFont typeface="Wingdings" pitchFamily="2" charset="2"/>
              <a:buChar char="§"/>
            </a:pP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 2016 году - 796 000 рублей, </a:t>
            </a:r>
          </a:p>
          <a:p>
            <a:pPr marL="0" lvl="1" indent="361950" algn="just">
              <a:lnSpc>
                <a:spcPct val="160000"/>
              </a:lnSpc>
              <a:spcBef>
                <a:spcPct val="35000"/>
              </a:spcBef>
              <a:buFont typeface="Wingdings" pitchFamily="2" charset="2"/>
              <a:buChar char="§"/>
            </a:pP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начиная с отчетных периодов 2017 года - 876 000 рублей.</a:t>
            </a:r>
          </a:p>
          <a:p>
            <a:pPr marL="0" indent="361950" algn="just">
              <a:lnSpc>
                <a:spcPct val="80000"/>
              </a:lnSpc>
              <a:spcBef>
                <a:spcPct val="35000"/>
              </a:spcBef>
            </a:pPr>
            <a:endParaRPr lang="en-US" sz="2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361950" algn="just">
              <a:lnSpc>
                <a:spcPct val="160000"/>
              </a:lnSpc>
              <a:spcBef>
                <a:spcPct val="35000"/>
              </a:spcBef>
            </a:pP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Предельная </a:t>
            </a:r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величина базы взносов на 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ОСС</a:t>
            </a:r>
          </a:p>
          <a:p>
            <a:pPr marL="342900" indent="-342900" algn="just">
              <a:lnSpc>
                <a:spcPct val="160000"/>
              </a:lnSpc>
              <a:spcBef>
                <a:spcPct val="35000"/>
              </a:spcBef>
              <a:buFont typeface="Wingdings" pitchFamily="2" charset="2"/>
              <a:buChar char="§"/>
            </a:pPr>
            <a:r>
              <a:rPr lang="ru-RU" sz="24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 2016 году - 718 000</a:t>
            </a:r>
          </a:p>
          <a:p>
            <a:pPr marL="342900" indent="-342900" algn="just">
              <a:lnSpc>
                <a:spcPct val="160000"/>
              </a:lnSpc>
              <a:spcBef>
                <a:spcPct val="35000"/>
              </a:spcBef>
              <a:buFont typeface="Wingdings" pitchFamily="2" charset="2"/>
              <a:buChar char="§"/>
            </a:pPr>
            <a:r>
              <a:rPr lang="ru-RU" sz="24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</a:t>
            </a:r>
            <a:r>
              <a:rPr lang="ru-RU" sz="24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ачиная с отчетных периодов 2017 года - </a:t>
            </a:r>
            <a:r>
              <a:rPr lang="ru-RU" sz="24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755 000 рублей. </a:t>
            </a:r>
            <a:endParaRPr lang="en-US" sz="2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7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59788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91451304"/>
              </p:ext>
            </p:extLst>
          </p:nvPr>
        </p:nvGraphicFramePr>
        <p:xfrm>
          <a:off x="810195" y="972319"/>
          <a:ext cx="8928992" cy="612844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32248"/>
                <a:gridCol w="2232248"/>
                <a:gridCol w="2232248"/>
                <a:gridCol w="2232248"/>
              </a:tblGrid>
              <a:tr h="495225">
                <a:tc rowSpan="2"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с выплат работнику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Размер тарифа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2035924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104268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обязательное</a:t>
                      </a:r>
                      <a:r>
                        <a:rPr lang="ru-RU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пенсионное страхование</a:t>
                      </a:r>
                      <a:endParaRPr lang="ru-RU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обязательное</a:t>
                      </a:r>
                      <a:r>
                        <a:rPr lang="ru-RU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социальное страхование (в части временной нетрудоспособности и материнства)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обязательное медицинское страхование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1650749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в</a:t>
                      </a:r>
                      <a:r>
                        <a:rPr lang="ru-RU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пределах установленной предельной величины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22%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2,9%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5,1%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1650749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свыше установленной</a:t>
                      </a:r>
                      <a:r>
                        <a:rPr lang="ru-RU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предельной величины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10%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при достижении порогового значения уплата прекращается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algn="ctr"/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962026" y="-35793"/>
            <a:ext cx="8580438" cy="1219199"/>
          </a:xfrm>
        </p:spPr>
        <p:txBody>
          <a:bodyPr>
            <a:normAutofit/>
          </a:bodyPr>
          <a:lstStyle/>
          <a:p>
            <a:pPr algn="ctr"/>
            <a:r>
              <a:rPr lang="ru-RU" sz="3200" b="0" dirty="0">
                <a:solidFill>
                  <a:srgbClr val="035DC9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Общие тарифы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8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508512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89425798"/>
              </p:ext>
            </p:extLst>
          </p:nvPr>
        </p:nvGraphicFramePr>
        <p:xfrm>
          <a:off x="810195" y="1044327"/>
          <a:ext cx="8928992" cy="6120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896545"/>
                <a:gridCol w="1152128"/>
                <a:gridCol w="1512168"/>
                <a:gridCol w="1368151"/>
              </a:tblGrid>
              <a:tr h="525542">
                <a:tc rowSpan="2"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Условие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Тарифы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1390806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104268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ОПС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ОСС в части</a:t>
                      </a:r>
                      <a:r>
                        <a:rPr lang="ru-RU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ВНиМ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ОМС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4204332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Организации и ИП на УСН, ведущие</a:t>
                      </a:r>
                    </a:p>
                    <a:p>
                      <a:pPr algn="ctr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«льготный» вид деятельности, доход</a:t>
                      </a:r>
                    </a:p>
                    <a:p>
                      <a:pPr algn="ctr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от которого составляет не менее</a:t>
                      </a:r>
                    </a:p>
                    <a:p>
                      <a:pPr algn="ctr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70% в общем объеме доходов. При</a:t>
                      </a:r>
                    </a:p>
                    <a:p>
                      <a:pPr algn="ctr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этом годовой доход упрощенца не</a:t>
                      </a:r>
                    </a:p>
                    <a:p>
                      <a:pPr algn="ctr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должен превышать 79 млн.</a:t>
                      </a:r>
                    </a:p>
                    <a:p>
                      <a:pPr algn="ctr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руб. При превышении лимита право</a:t>
                      </a:r>
                    </a:p>
                    <a:p>
                      <a:pPr algn="ctr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на пониженные тарифы</a:t>
                      </a:r>
                    </a:p>
                    <a:p>
                      <a:pPr algn="ctr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утрачивается с начала года (</a:t>
                      </a:r>
                      <a:r>
                        <a:rPr lang="ru-RU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пп</a:t>
                      </a:r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. 5 п.</a:t>
                      </a:r>
                    </a:p>
                    <a:p>
                      <a:pPr algn="ctr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1, </a:t>
                      </a:r>
                      <a:r>
                        <a:rPr lang="ru-RU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пп</a:t>
                      </a:r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. 3 п. 2, п. 6 ст. 427 НК РФ)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20%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0%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0%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962026" y="-35793"/>
            <a:ext cx="8580438" cy="1219199"/>
          </a:xfrm>
        </p:spPr>
        <p:txBody>
          <a:bodyPr>
            <a:normAutofit/>
          </a:bodyPr>
          <a:lstStyle/>
          <a:p>
            <a:pPr algn="ctr"/>
            <a:r>
              <a:rPr lang="ru-RU" sz="3200" b="0" dirty="0" smtClean="0">
                <a:solidFill>
                  <a:srgbClr val="035DC9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Пониженные </a:t>
            </a:r>
            <a:r>
              <a:rPr lang="ru-RU" sz="3200" b="0" dirty="0">
                <a:solidFill>
                  <a:srgbClr val="035DC9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тарифы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9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527061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resent_FNS2012_A4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/>
      <a:bodyPr vert="horz" lIns="104306" tIns="52153" rIns="104306" bIns="52153" rtlCol="0" anchor="ctr">
        <a:normAutofit/>
      </a:bodyPr>
      <a:lstStyle>
        <a:defPPr marL="0" marR="0" indent="0" algn="l" defTabSz="1043056" rtl="0" eaLnBrk="1" fontAlgn="auto" latinLnBrk="0" hangingPunct="1">
          <a:lnSpc>
            <a:spcPct val="100000"/>
          </a:lnSpc>
          <a:spcBef>
            <a:spcPct val="0"/>
          </a:spcBef>
          <a:spcAft>
            <a:spcPts val="0"/>
          </a:spcAft>
          <a:buClrTx/>
          <a:buSzTx/>
          <a:buFontTx/>
          <a:buNone/>
          <a:tabLst/>
          <a:defRPr kumimoji="0" sz="4800" b="1" i="0" u="none" strike="noStrike" kern="1200" cap="none" spc="0" normalizeH="0" baseline="0" noProof="0" dirty="0" smtClean="0">
            <a:ln>
              <a:noFill/>
            </a:ln>
            <a:solidFill>
              <a:srgbClr val="005AA9"/>
            </a:solidFill>
            <a:effectLst/>
            <a:uLnTx/>
            <a:uFillTx/>
            <a:latin typeface="+mj-lt"/>
            <a:ea typeface="+mj-ea"/>
            <a:cs typeface="+mj-cs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18035</TotalTime>
  <Words>1265</Words>
  <Application>Microsoft Office PowerPoint</Application>
  <PresentationFormat>Произвольный</PresentationFormat>
  <Paragraphs>188</Paragraphs>
  <Slides>17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8" baseType="lpstr">
      <vt:lpstr>Present_FNS2012_A4</vt:lpstr>
      <vt:lpstr>Старший государственный налоговый инспектор  отдела налогообложения доходов физических лиц и администрирования страховых взносов Управления ФНС России по Ульяновской области   МАТВЕЕВ  ОЛЕГ  АНАТОЛЬЕВИЧ</vt:lpstr>
      <vt:lpstr>С 01.01.2017 функций администрирования страховых взносов: </vt:lpstr>
      <vt:lpstr>Презентация PowerPoint</vt:lpstr>
      <vt:lpstr>Основные параметры исчисления и уплаты  страховых взносов</vt:lpstr>
      <vt:lpstr>Объект обложения страховыми взносами</vt:lpstr>
      <vt:lpstr>База по страховым взносам в 2017 году</vt:lpstr>
      <vt:lpstr>Презентация PowerPoint</vt:lpstr>
      <vt:lpstr>Общие тарифы</vt:lpstr>
      <vt:lpstr>Пониженные тарифы</vt:lpstr>
      <vt:lpstr>Пониженные тарифы</vt:lpstr>
      <vt:lpstr>Пониженные тарифы</vt:lpstr>
      <vt:lpstr>Срок уплаты страховых взносов</vt:lpstr>
      <vt:lpstr>Новая форма отчетности в ФНС России</vt:lpstr>
      <vt:lpstr>Расчет по страховым взносам по форме, утвержденной приказом ФНС России от 10.10.2016 № ММВ-7-11/511@ (далее – Расчет) обязаны представлять:</vt:lpstr>
      <vt:lpstr>Отчетность по страховым взносам в ФНС</vt:lpstr>
      <vt:lpstr>Обязанность представления расчетов по страховым взносам</vt:lpstr>
      <vt:lpstr>Презентация PowerPoint</vt:lpstr>
    </vt:vector>
  </TitlesOfParts>
  <Company>Kraftway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GEG</dc:creator>
  <cp:lastModifiedBy>Матвеев Олег Анатольевич</cp:lastModifiedBy>
  <cp:revision>1500</cp:revision>
  <cp:lastPrinted>2016-03-30T15:50:38Z</cp:lastPrinted>
  <dcterms:created xsi:type="dcterms:W3CDTF">2013-04-18T07:19:29Z</dcterms:created>
  <dcterms:modified xsi:type="dcterms:W3CDTF">2017-04-05T05:35:12Z</dcterms:modified>
</cp:coreProperties>
</file>